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63" r:id="rId4"/>
    <p:sldId id="264" r:id="rId5"/>
    <p:sldId id="265" r:id="rId6"/>
    <p:sldId id="259" r:id="rId7"/>
    <p:sldId id="260" r:id="rId8"/>
    <p:sldId id="267" r:id="rId9"/>
    <p:sldId id="268" r:id="rId10"/>
    <p:sldId id="269" r:id="rId11"/>
    <p:sldId id="286" r:id="rId12"/>
    <p:sldId id="304" r:id="rId13"/>
    <p:sldId id="288" r:id="rId14"/>
    <p:sldId id="261" r:id="rId15"/>
    <p:sldId id="272" r:id="rId16"/>
    <p:sldId id="273" r:id="rId17"/>
    <p:sldId id="274" r:id="rId18"/>
    <p:sldId id="285" r:id="rId19"/>
    <p:sldId id="291" r:id="rId20"/>
    <p:sldId id="287" r:id="rId21"/>
    <p:sldId id="262" r:id="rId22"/>
    <p:sldId id="277" r:id="rId23"/>
    <p:sldId id="278" r:id="rId24"/>
    <p:sldId id="279" r:id="rId25"/>
    <p:sldId id="280" r:id="rId26"/>
    <p:sldId id="281" r:id="rId27"/>
    <p:sldId id="282" r:id="rId28"/>
    <p:sldId id="29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1A95A"/>
    <a:srgbClr val="B22222"/>
    <a:srgbClr val="B27D31"/>
    <a:srgbClr val="3E64FF"/>
    <a:srgbClr val="F6F0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275" autoAdjust="0"/>
  </p:normalViewPr>
  <p:slideViewPr>
    <p:cSldViewPr snapToGrid="0">
      <p:cViewPr varScale="1">
        <p:scale>
          <a:sx n="74" d="100"/>
          <a:sy n="74" d="100"/>
        </p:scale>
        <p:origin x="1013"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参赛人数</c:v>
                </c:pt>
              </c:strCache>
            </c:strRef>
          </c:tx>
          <c:spPr>
            <a:solidFill>
              <a:srgbClr val="3E64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评测一</c:v>
                </c:pt>
                <c:pt idx="1">
                  <c:v>评测二</c:v>
                </c:pt>
                <c:pt idx="2">
                  <c:v>评测三</c:v>
                </c:pt>
              </c:strCache>
            </c:strRef>
          </c:cat>
          <c:val>
            <c:numRef>
              <c:f>Sheet1!$B$2:$B$4</c:f>
              <c:numCache>
                <c:formatCode>General</c:formatCode>
                <c:ptCount val="3"/>
                <c:pt idx="0">
                  <c:v>94</c:v>
                </c:pt>
                <c:pt idx="1">
                  <c:v>192</c:v>
                </c:pt>
                <c:pt idx="2">
                  <c:v>114</c:v>
                </c:pt>
              </c:numCache>
            </c:numRef>
          </c:val>
          <c:extLst>
            <c:ext xmlns:c16="http://schemas.microsoft.com/office/drawing/2014/chart" uri="{C3380CC4-5D6E-409C-BE32-E72D297353CC}">
              <c16:uniqueId val="{00000000-A800-46AE-BFC9-CBBBCFCA8DB2}"/>
            </c:ext>
          </c:extLst>
        </c:ser>
        <c:ser>
          <c:idx val="1"/>
          <c:order val="1"/>
          <c:tx>
            <c:strRef>
              <c:f>Sheet1!$C$1</c:f>
              <c:strCache>
                <c:ptCount val="1"/>
                <c:pt idx="0">
                  <c:v>参赛队伍</c:v>
                </c:pt>
              </c:strCache>
            </c:strRef>
          </c:tx>
          <c:spPr>
            <a:solidFill>
              <a:srgbClr val="B2222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评测一</c:v>
                </c:pt>
                <c:pt idx="1">
                  <c:v>评测二</c:v>
                </c:pt>
                <c:pt idx="2">
                  <c:v>评测三</c:v>
                </c:pt>
              </c:strCache>
            </c:strRef>
          </c:cat>
          <c:val>
            <c:numRef>
              <c:f>Sheet1!$C$2:$C$4</c:f>
              <c:numCache>
                <c:formatCode>General</c:formatCode>
                <c:ptCount val="3"/>
                <c:pt idx="0">
                  <c:v>56</c:v>
                </c:pt>
                <c:pt idx="1">
                  <c:v>90</c:v>
                </c:pt>
                <c:pt idx="2">
                  <c:v>75</c:v>
                </c:pt>
              </c:numCache>
            </c:numRef>
          </c:val>
          <c:extLst>
            <c:ext xmlns:c16="http://schemas.microsoft.com/office/drawing/2014/chart" uri="{C3380CC4-5D6E-409C-BE32-E72D297353CC}">
              <c16:uniqueId val="{00000001-A800-46AE-BFC9-CBBBCFCA8DB2}"/>
            </c:ext>
          </c:extLst>
        </c:ser>
        <c:ser>
          <c:idx val="2"/>
          <c:order val="2"/>
          <c:tx>
            <c:strRef>
              <c:f>Sheet1!$D$1</c:f>
              <c:strCache>
                <c:ptCount val="1"/>
                <c:pt idx="0">
                  <c:v>提交结果队伍</c:v>
                </c:pt>
              </c:strCache>
            </c:strRef>
          </c:tx>
          <c:spPr>
            <a:solidFill>
              <a:srgbClr val="71A95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评测一</c:v>
                </c:pt>
                <c:pt idx="1">
                  <c:v>评测二</c:v>
                </c:pt>
                <c:pt idx="2">
                  <c:v>评测三</c:v>
                </c:pt>
              </c:strCache>
            </c:strRef>
          </c:cat>
          <c:val>
            <c:numRef>
              <c:f>Sheet1!$D$2:$D$4</c:f>
              <c:numCache>
                <c:formatCode>General</c:formatCode>
                <c:ptCount val="3"/>
                <c:pt idx="0">
                  <c:v>20</c:v>
                </c:pt>
                <c:pt idx="1">
                  <c:v>40</c:v>
                </c:pt>
                <c:pt idx="2">
                  <c:v>27</c:v>
                </c:pt>
              </c:numCache>
            </c:numRef>
          </c:val>
          <c:extLst>
            <c:ext xmlns:c16="http://schemas.microsoft.com/office/drawing/2014/chart" uri="{C3380CC4-5D6E-409C-BE32-E72D297353CC}">
              <c16:uniqueId val="{00000002-A800-46AE-BFC9-CBBBCFCA8DB2}"/>
            </c:ext>
          </c:extLst>
        </c:ser>
        <c:dLbls>
          <c:showLegendKey val="0"/>
          <c:showVal val="1"/>
          <c:showCatName val="0"/>
          <c:showSerName val="0"/>
          <c:showPercent val="0"/>
          <c:showBubbleSize val="0"/>
        </c:dLbls>
        <c:gapWidth val="219"/>
        <c:overlap val="-27"/>
        <c:axId val="276702088"/>
        <c:axId val="276696184"/>
      </c:barChart>
      <c:catAx>
        <c:axId val="276702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en-US"/>
          </a:p>
        </c:txPr>
        <c:crossAx val="276696184"/>
        <c:crosses val="autoZero"/>
        <c:auto val="1"/>
        <c:lblAlgn val="ctr"/>
        <c:lblOffset val="100"/>
        <c:noMultiLvlLbl val="0"/>
      </c:catAx>
      <c:valAx>
        <c:axId val="27669618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en-US"/>
          </a:p>
        </c:txPr>
        <c:crossAx val="2767020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6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en-US"/>
        </a:p>
      </c:txPr>
    </c:legend>
    <c:plotVisOnly val="1"/>
    <c:dispBlanksAs val="gap"/>
    <c:showDLblsOverMax val="0"/>
  </c:chart>
  <c:spPr>
    <a:noFill/>
    <a:ln>
      <a:noFill/>
    </a:ln>
    <a:effectLst/>
  </c:spPr>
  <c:txPr>
    <a:bodyPr/>
    <a:lstStyle/>
    <a:p>
      <a:pPr>
        <a:defRPr lang="zh-CN"/>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参赛队伍</c:v>
                </c:pt>
              </c:strCache>
            </c:strRef>
          </c:tx>
          <c:dPt>
            <c:idx val="0"/>
            <c:bubble3D val="0"/>
            <c:spPr>
              <a:solidFill>
                <a:schemeClr val="accent6"/>
              </a:solidFill>
              <a:ln w="19050">
                <a:solidFill>
                  <a:schemeClr val="lt1"/>
                </a:solidFill>
              </a:ln>
              <a:effectLst/>
            </c:spPr>
            <c:extLst>
              <c:ext xmlns:c16="http://schemas.microsoft.com/office/drawing/2014/chart" uri="{C3380CC4-5D6E-409C-BE32-E72D297353CC}">
                <c16:uniqueId val="{00000001-C4EE-43DC-A270-7D254054EAF7}"/>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C4EE-43DC-A270-7D254054EAF7}"/>
              </c:ext>
            </c:extLst>
          </c:dPt>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Sheet1!$A$2:$A$3</c:f>
              <c:strCache>
                <c:ptCount val="2"/>
                <c:pt idx="0">
                  <c:v>研究机构</c:v>
                </c:pt>
                <c:pt idx="1">
                  <c:v>企业</c:v>
                </c:pt>
              </c:strCache>
            </c:strRef>
          </c:cat>
          <c:val>
            <c:numRef>
              <c:f>Sheet1!$B$2:$B$3</c:f>
              <c:numCache>
                <c:formatCode>General</c:formatCode>
                <c:ptCount val="2"/>
                <c:pt idx="0">
                  <c:v>76</c:v>
                </c:pt>
                <c:pt idx="1">
                  <c:v>22</c:v>
                </c:pt>
              </c:numCache>
            </c:numRef>
          </c:val>
          <c:extLst>
            <c:ext xmlns:c16="http://schemas.microsoft.com/office/drawing/2014/chart" uri="{C3380CC4-5D6E-409C-BE32-E72D297353CC}">
              <c16:uniqueId val="{00000004-C4EE-43DC-A270-7D254054EAF7}"/>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6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en-US"/>
        </a:p>
      </c:txPr>
    </c:legend>
    <c:plotVisOnly val="1"/>
    <c:dispBlanksAs val="gap"/>
    <c:showDLblsOverMax val="0"/>
  </c:chart>
  <c:spPr>
    <a:noFill/>
    <a:ln>
      <a:noFill/>
    </a:ln>
    <a:effectLst/>
  </c:spPr>
  <c:txPr>
    <a:bodyPr/>
    <a:lstStyle/>
    <a:p>
      <a:pPr>
        <a:defRPr lang="zh-CN"/>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3AD1A30-0348-42F6-B561-9550115599DF}" type="doc">
      <dgm:prSet loTypeId="urn:microsoft.com/office/officeart/2005/8/layout/vList2#6" loCatId="list" qsTypeId="urn:microsoft.com/office/officeart/2005/8/quickstyle/simple1#6" qsCatId="simple" csTypeId="urn:microsoft.com/office/officeart/2005/8/colors/accent1_2#6" csCatId="accent1" phldr="1"/>
      <dgm:spPr/>
      <dgm:t>
        <a:bodyPr/>
        <a:lstStyle/>
        <a:p>
          <a:endParaRPr lang="en-US"/>
        </a:p>
      </dgm:t>
    </dgm:pt>
    <dgm:pt modelId="{895685BB-096B-4EDA-A3A6-B20BEB841749}">
      <dgm:prSet custT="1"/>
      <dgm:spPr/>
      <dgm:t>
        <a:bodyPr/>
        <a:lstStyle/>
        <a:p>
          <a:pPr algn="ctr" rtl="0"/>
          <a:r>
            <a:rPr lang="zh-CN" sz="6000" dirty="0" smtClean="0"/>
            <a:t>评测</a:t>
          </a:r>
          <a:r>
            <a:rPr lang="zh-CN" altLang="en-US" sz="6000" dirty="0" smtClean="0"/>
            <a:t>任务</a:t>
          </a:r>
          <a:r>
            <a:rPr lang="zh-CN" sz="6000" dirty="0" smtClean="0"/>
            <a:t>概述</a:t>
          </a:r>
          <a:endParaRPr lang="en-US" sz="6000" dirty="0"/>
        </a:p>
      </dgm:t>
    </dgm:pt>
    <dgm:pt modelId="{CF5AA404-83C6-4536-B999-78F7EFF3914F}" type="parTrans" cxnId="{626073F4-565A-444D-AB6D-D5D34D4485AD}">
      <dgm:prSet/>
      <dgm:spPr/>
      <dgm:t>
        <a:bodyPr/>
        <a:lstStyle/>
        <a:p>
          <a:endParaRPr lang="en-US"/>
        </a:p>
      </dgm:t>
    </dgm:pt>
    <dgm:pt modelId="{26DD5072-BD8E-4D14-9B4F-6A6A5841C4B0}" type="sibTrans" cxnId="{626073F4-565A-444D-AB6D-D5D34D4485AD}">
      <dgm:prSet/>
      <dgm:spPr/>
      <dgm:t>
        <a:bodyPr/>
        <a:lstStyle/>
        <a:p>
          <a:endParaRPr lang="en-US"/>
        </a:p>
      </dgm:t>
    </dgm:pt>
    <dgm:pt modelId="{E1A3AD3D-FC50-426C-A8A9-FA00FADC5BD0}" type="pres">
      <dgm:prSet presAssocID="{E3AD1A30-0348-42F6-B561-9550115599DF}" presName="linear" presStyleCnt="0">
        <dgm:presLayoutVars>
          <dgm:animLvl val="lvl"/>
          <dgm:resizeHandles val="exact"/>
        </dgm:presLayoutVars>
      </dgm:prSet>
      <dgm:spPr/>
      <dgm:t>
        <a:bodyPr/>
        <a:lstStyle/>
        <a:p>
          <a:endParaRPr lang="en-US"/>
        </a:p>
      </dgm:t>
    </dgm:pt>
    <dgm:pt modelId="{46A3F542-07AF-44EA-832A-E693AB923B1C}" type="pres">
      <dgm:prSet presAssocID="{895685BB-096B-4EDA-A3A6-B20BEB841749}" presName="parentText" presStyleLbl="node1" presStyleIdx="0" presStyleCnt="1">
        <dgm:presLayoutVars>
          <dgm:chMax val="0"/>
          <dgm:bulletEnabled val="1"/>
        </dgm:presLayoutVars>
      </dgm:prSet>
      <dgm:spPr/>
      <dgm:t>
        <a:bodyPr/>
        <a:lstStyle/>
        <a:p>
          <a:endParaRPr lang="en-US"/>
        </a:p>
      </dgm:t>
    </dgm:pt>
  </dgm:ptLst>
  <dgm:cxnLst>
    <dgm:cxn modelId="{626073F4-565A-444D-AB6D-D5D34D4485AD}" srcId="{E3AD1A30-0348-42F6-B561-9550115599DF}" destId="{895685BB-096B-4EDA-A3A6-B20BEB841749}" srcOrd="0" destOrd="0" parTransId="{CF5AA404-83C6-4536-B999-78F7EFF3914F}" sibTransId="{26DD5072-BD8E-4D14-9B4F-6A6A5841C4B0}"/>
    <dgm:cxn modelId="{781CDC4F-7795-4D92-A3BA-0BBD9E073E62}" type="presOf" srcId="{895685BB-096B-4EDA-A3A6-B20BEB841749}" destId="{46A3F542-07AF-44EA-832A-E693AB923B1C}" srcOrd="0" destOrd="0" presId="urn:microsoft.com/office/officeart/2005/8/layout/vList2#6"/>
    <dgm:cxn modelId="{E4A10E6B-7BF8-480C-9606-2C313887AEBE}" type="presOf" srcId="{E3AD1A30-0348-42F6-B561-9550115599DF}" destId="{E1A3AD3D-FC50-426C-A8A9-FA00FADC5BD0}" srcOrd="0" destOrd="0" presId="urn:microsoft.com/office/officeart/2005/8/layout/vList2#6"/>
    <dgm:cxn modelId="{3AF99749-56A4-4E67-AD0A-9A2057D581DD}" type="presParOf" srcId="{E1A3AD3D-FC50-426C-A8A9-FA00FADC5BD0}" destId="{46A3F542-07AF-44EA-832A-E693AB923B1C}" srcOrd="0" destOrd="0" presId="urn:microsoft.com/office/officeart/2005/8/layout/vList2#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AD1A30-0348-42F6-B561-9550115599DF}" type="doc">
      <dgm:prSet loTypeId="urn:microsoft.com/office/officeart/2005/8/layout/vList2#7" loCatId="list" qsTypeId="urn:microsoft.com/office/officeart/2005/8/quickstyle/simple1#7" qsCatId="simple" csTypeId="urn:microsoft.com/office/officeart/2005/8/colors/accent1_2#7" csCatId="accent1" phldr="1"/>
      <dgm:spPr/>
      <dgm:t>
        <a:bodyPr/>
        <a:lstStyle/>
        <a:p>
          <a:endParaRPr lang="en-US"/>
        </a:p>
      </dgm:t>
    </dgm:pt>
    <dgm:pt modelId="{895685BB-096B-4EDA-A3A6-B20BEB841749}">
      <dgm:prSet custT="1"/>
      <dgm:spPr/>
      <dgm:t>
        <a:bodyPr/>
        <a:lstStyle/>
        <a:p>
          <a:pPr algn="ctr" rtl="0"/>
          <a:r>
            <a:rPr lang="zh-CN" sz="6000" dirty="0" smtClean="0"/>
            <a:t>评测</a:t>
          </a:r>
          <a:r>
            <a:rPr lang="zh-CN" altLang="en-US" sz="6000" dirty="0" smtClean="0"/>
            <a:t>任务分析</a:t>
          </a:r>
          <a:endParaRPr lang="en-US" sz="6000" dirty="0"/>
        </a:p>
      </dgm:t>
    </dgm:pt>
    <dgm:pt modelId="{CF5AA404-83C6-4536-B999-78F7EFF3914F}" type="parTrans" cxnId="{626073F4-565A-444D-AB6D-D5D34D4485AD}">
      <dgm:prSet/>
      <dgm:spPr/>
      <dgm:t>
        <a:bodyPr/>
        <a:lstStyle/>
        <a:p>
          <a:endParaRPr lang="en-US"/>
        </a:p>
      </dgm:t>
    </dgm:pt>
    <dgm:pt modelId="{26DD5072-BD8E-4D14-9B4F-6A6A5841C4B0}" type="sibTrans" cxnId="{626073F4-565A-444D-AB6D-D5D34D4485AD}">
      <dgm:prSet/>
      <dgm:spPr/>
      <dgm:t>
        <a:bodyPr/>
        <a:lstStyle/>
        <a:p>
          <a:endParaRPr lang="en-US"/>
        </a:p>
      </dgm:t>
    </dgm:pt>
    <dgm:pt modelId="{E1A3AD3D-FC50-426C-A8A9-FA00FADC5BD0}" type="pres">
      <dgm:prSet presAssocID="{E3AD1A30-0348-42F6-B561-9550115599DF}" presName="linear" presStyleCnt="0">
        <dgm:presLayoutVars>
          <dgm:animLvl val="lvl"/>
          <dgm:resizeHandles val="exact"/>
        </dgm:presLayoutVars>
      </dgm:prSet>
      <dgm:spPr/>
      <dgm:t>
        <a:bodyPr/>
        <a:lstStyle/>
        <a:p>
          <a:endParaRPr lang="en-US"/>
        </a:p>
      </dgm:t>
    </dgm:pt>
    <dgm:pt modelId="{46A3F542-07AF-44EA-832A-E693AB923B1C}" type="pres">
      <dgm:prSet presAssocID="{895685BB-096B-4EDA-A3A6-B20BEB841749}" presName="parentText" presStyleLbl="node1" presStyleIdx="0" presStyleCnt="1">
        <dgm:presLayoutVars>
          <dgm:chMax val="0"/>
          <dgm:bulletEnabled val="1"/>
        </dgm:presLayoutVars>
      </dgm:prSet>
      <dgm:spPr/>
      <dgm:t>
        <a:bodyPr/>
        <a:lstStyle/>
        <a:p>
          <a:endParaRPr lang="en-US"/>
        </a:p>
      </dgm:t>
    </dgm:pt>
  </dgm:ptLst>
  <dgm:cxnLst>
    <dgm:cxn modelId="{626073F4-565A-444D-AB6D-D5D34D4485AD}" srcId="{E3AD1A30-0348-42F6-B561-9550115599DF}" destId="{895685BB-096B-4EDA-A3A6-B20BEB841749}" srcOrd="0" destOrd="0" parTransId="{CF5AA404-83C6-4536-B999-78F7EFF3914F}" sibTransId="{26DD5072-BD8E-4D14-9B4F-6A6A5841C4B0}"/>
    <dgm:cxn modelId="{781CDC4F-7795-4D92-A3BA-0BBD9E073E62}" type="presOf" srcId="{895685BB-096B-4EDA-A3A6-B20BEB841749}" destId="{46A3F542-07AF-44EA-832A-E693AB923B1C}" srcOrd="0" destOrd="0" presId="urn:microsoft.com/office/officeart/2005/8/layout/vList2#7"/>
    <dgm:cxn modelId="{E4A10E6B-7BF8-480C-9606-2C313887AEBE}" type="presOf" srcId="{E3AD1A30-0348-42F6-B561-9550115599DF}" destId="{E1A3AD3D-FC50-426C-A8A9-FA00FADC5BD0}" srcOrd="0" destOrd="0" presId="urn:microsoft.com/office/officeart/2005/8/layout/vList2#7"/>
    <dgm:cxn modelId="{3AF99749-56A4-4E67-AD0A-9A2057D581DD}" type="presParOf" srcId="{E1A3AD3D-FC50-426C-A8A9-FA00FADC5BD0}" destId="{46A3F542-07AF-44EA-832A-E693AB923B1C}" srcOrd="0" destOrd="0" presId="urn:microsoft.com/office/officeart/2005/8/layout/vList2#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AD1A30-0348-42F6-B561-9550115599DF}" type="doc">
      <dgm:prSet loTypeId="urn:microsoft.com/office/officeart/2005/8/layout/vList2#8" loCatId="list" qsTypeId="urn:microsoft.com/office/officeart/2005/8/quickstyle/simple1#8" qsCatId="simple" csTypeId="urn:microsoft.com/office/officeart/2005/8/colors/accent1_2#8" csCatId="accent1" phldr="1"/>
      <dgm:spPr/>
      <dgm:t>
        <a:bodyPr/>
        <a:lstStyle/>
        <a:p>
          <a:endParaRPr lang="en-US"/>
        </a:p>
      </dgm:t>
    </dgm:pt>
    <dgm:pt modelId="{895685BB-096B-4EDA-A3A6-B20BEB841749}">
      <dgm:prSet custT="1"/>
      <dgm:spPr/>
      <dgm:t>
        <a:bodyPr/>
        <a:lstStyle/>
        <a:p>
          <a:pPr algn="ctr" rtl="0"/>
          <a:r>
            <a:rPr lang="zh-CN" altLang="en-US" sz="6000" dirty="0" smtClean="0"/>
            <a:t>评测一：</a:t>
          </a:r>
          <a:r>
            <a:rPr lang="zh-CN" altLang="en-US" sz="6000" b="0" i="0" dirty="0" smtClean="0"/>
            <a:t>临床术语标准化任务</a:t>
          </a:r>
          <a:endParaRPr lang="en-US" altLang="zh-CN" sz="6000" b="0" i="0" dirty="0" smtClean="0"/>
        </a:p>
        <a:p>
          <a:pPr algn="ctr" rtl="0"/>
          <a:r>
            <a:rPr lang="zh-CN" altLang="en-US" sz="3200" b="0" i="0" dirty="0" smtClean="0"/>
            <a:t>汤步洲，哈尔滨工业大学（深圳）</a:t>
          </a:r>
          <a:endParaRPr lang="en-US" altLang="zh-CN" sz="3200" b="0" i="0" dirty="0" smtClean="0"/>
        </a:p>
        <a:p>
          <a:pPr algn="ctr" rtl="0"/>
          <a:r>
            <a:rPr lang="zh-CN" altLang="en-US" sz="3200" b="0" i="0" dirty="0" smtClean="0"/>
            <a:t>焦晓康，医渡云（北京）技术有限公司</a:t>
          </a:r>
          <a:endParaRPr lang="en-US" sz="3200" dirty="0"/>
        </a:p>
      </dgm:t>
    </dgm:pt>
    <dgm:pt modelId="{CF5AA404-83C6-4536-B999-78F7EFF3914F}" type="parTrans" cxnId="{626073F4-565A-444D-AB6D-D5D34D4485AD}">
      <dgm:prSet/>
      <dgm:spPr/>
      <dgm:t>
        <a:bodyPr/>
        <a:lstStyle/>
        <a:p>
          <a:endParaRPr lang="en-US"/>
        </a:p>
      </dgm:t>
    </dgm:pt>
    <dgm:pt modelId="{26DD5072-BD8E-4D14-9B4F-6A6A5841C4B0}" type="sibTrans" cxnId="{626073F4-565A-444D-AB6D-D5D34D4485AD}">
      <dgm:prSet/>
      <dgm:spPr/>
      <dgm:t>
        <a:bodyPr/>
        <a:lstStyle/>
        <a:p>
          <a:endParaRPr lang="en-US"/>
        </a:p>
      </dgm:t>
    </dgm:pt>
    <dgm:pt modelId="{E1A3AD3D-FC50-426C-A8A9-FA00FADC5BD0}" type="pres">
      <dgm:prSet presAssocID="{E3AD1A30-0348-42F6-B561-9550115599DF}" presName="linear" presStyleCnt="0">
        <dgm:presLayoutVars>
          <dgm:animLvl val="lvl"/>
          <dgm:resizeHandles val="exact"/>
        </dgm:presLayoutVars>
      </dgm:prSet>
      <dgm:spPr/>
      <dgm:t>
        <a:bodyPr/>
        <a:lstStyle/>
        <a:p>
          <a:endParaRPr lang="en-US"/>
        </a:p>
      </dgm:t>
    </dgm:pt>
    <dgm:pt modelId="{46A3F542-07AF-44EA-832A-E693AB923B1C}" type="pres">
      <dgm:prSet presAssocID="{895685BB-096B-4EDA-A3A6-B20BEB841749}" presName="parentText" presStyleLbl="node1" presStyleIdx="0" presStyleCnt="1">
        <dgm:presLayoutVars>
          <dgm:chMax val="0"/>
          <dgm:bulletEnabled val="1"/>
        </dgm:presLayoutVars>
      </dgm:prSet>
      <dgm:spPr/>
      <dgm:t>
        <a:bodyPr/>
        <a:lstStyle/>
        <a:p>
          <a:endParaRPr lang="en-US"/>
        </a:p>
      </dgm:t>
    </dgm:pt>
  </dgm:ptLst>
  <dgm:cxnLst>
    <dgm:cxn modelId="{626073F4-565A-444D-AB6D-D5D34D4485AD}" srcId="{E3AD1A30-0348-42F6-B561-9550115599DF}" destId="{895685BB-096B-4EDA-A3A6-B20BEB841749}" srcOrd="0" destOrd="0" parTransId="{CF5AA404-83C6-4536-B999-78F7EFF3914F}" sibTransId="{26DD5072-BD8E-4D14-9B4F-6A6A5841C4B0}"/>
    <dgm:cxn modelId="{781CDC4F-7795-4D92-A3BA-0BBD9E073E62}" type="presOf" srcId="{895685BB-096B-4EDA-A3A6-B20BEB841749}" destId="{46A3F542-07AF-44EA-832A-E693AB923B1C}" srcOrd="0" destOrd="0" presId="urn:microsoft.com/office/officeart/2005/8/layout/vList2#8"/>
    <dgm:cxn modelId="{E4A10E6B-7BF8-480C-9606-2C313887AEBE}" type="presOf" srcId="{E3AD1A30-0348-42F6-B561-9550115599DF}" destId="{E1A3AD3D-FC50-426C-A8A9-FA00FADC5BD0}" srcOrd="0" destOrd="0" presId="urn:microsoft.com/office/officeart/2005/8/layout/vList2#8"/>
    <dgm:cxn modelId="{3AF99749-56A4-4E67-AD0A-9A2057D581DD}" type="presParOf" srcId="{E1A3AD3D-FC50-426C-A8A9-FA00FADC5BD0}" destId="{46A3F542-07AF-44EA-832A-E693AB923B1C}" srcOrd="0" destOrd="0" presId="urn:microsoft.com/office/officeart/2005/8/layout/vList2#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AD1A30-0348-42F6-B561-9550115599DF}" type="doc">
      <dgm:prSet loTypeId="urn:microsoft.com/office/officeart/2005/8/layout/vList2#9" loCatId="list" qsTypeId="urn:microsoft.com/office/officeart/2005/8/quickstyle/simple1#9" qsCatId="simple" csTypeId="urn:microsoft.com/office/officeart/2005/8/colors/accent1_2#9" csCatId="accent1" phldr="1"/>
      <dgm:spPr/>
      <dgm:t>
        <a:bodyPr/>
        <a:lstStyle/>
        <a:p>
          <a:endParaRPr lang="en-US"/>
        </a:p>
      </dgm:t>
    </dgm:pt>
    <dgm:pt modelId="{895685BB-096B-4EDA-A3A6-B20BEB841749}">
      <dgm:prSet custT="1"/>
      <dgm:spPr/>
      <dgm:t>
        <a:bodyPr/>
        <a:lstStyle/>
        <a:p>
          <a:pPr algn="ctr" rtl="0"/>
          <a:r>
            <a:rPr lang="zh-CN" altLang="en-US" sz="4400" dirty="0" smtClean="0"/>
            <a:t>评测二：</a:t>
          </a:r>
          <a:r>
            <a:rPr lang="zh-CN" altLang="en-US" sz="4400" b="0" i="0" dirty="0" smtClean="0"/>
            <a:t>平安医疗科技疾病问答迁移学习比赛</a:t>
          </a:r>
          <a:endParaRPr lang="en-US" altLang="zh-CN" sz="4400" b="0" i="0" dirty="0" smtClean="0"/>
        </a:p>
        <a:p>
          <a:pPr algn="ctr" rtl="0"/>
          <a:r>
            <a:rPr lang="zh-CN" altLang="en-US" sz="3200" b="0" i="0" dirty="0" smtClean="0"/>
            <a:t>倪渊，平安医疗科技</a:t>
          </a:r>
          <a:endParaRPr lang="en-US" altLang="zh-CN" sz="3200" b="0" i="0" dirty="0" smtClean="0"/>
        </a:p>
      </dgm:t>
    </dgm:pt>
    <dgm:pt modelId="{CF5AA404-83C6-4536-B999-78F7EFF3914F}" type="parTrans" cxnId="{626073F4-565A-444D-AB6D-D5D34D4485AD}">
      <dgm:prSet/>
      <dgm:spPr/>
      <dgm:t>
        <a:bodyPr/>
        <a:lstStyle/>
        <a:p>
          <a:endParaRPr lang="en-US"/>
        </a:p>
      </dgm:t>
    </dgm:pt>
    <dgm:pt modelId="{26DD5072-BD8E-4D14-9B4F-6A6A5841C4B0}" type="sibTrans" cxnId="{626073F4-565A-444D-AB6D-D5D34D4485AD}">
      <dgm:prSet/>
      <dgm:spPr/>
      <dgm:t>
        <a:bodyPr/>
        <a:lstStyle/>
        <a:p>
          <a:endParaRPr lang="en-US"/>
        </a:p>
      </dgm:t>
    </dgm:pt>
    <dgm:pt modelId="{E1A3AD3D-FC50-426C-A8A9-FA00FADC5BD0}" type="pres">
      <dgm:prSet presAssocID="{E3AD1A30-0348-42F6-B561-9550115599DF}" presName="linear" presStyleCnt="0">
        <dgm:presLayoutVars>
          <dgm:animLvl val="lvl"/>
          <dgm:resizeHandles val="exact"/>
        </dgm:presLayoutVars>
      </dgm:prSet>
      <dgm:spPr/>
      <dgm:t>
        <a:bodyPr/>
        <a:lstStyle/>
        <a:p>
          <a:endParaRPr lang="en-US"/>
        </a:p>
      </dgm:t>
    </dgm:pt>
    <dgm:pt modelId="{46A3F542-07AF-44EA-832A-E693AB923B1C}" type="pres">
      <dgm:prSet presAssocID="{895685BB-096B-4EDA-A3A6-B20BEB841749}" presName="parentText" presStyleLbl="node1" presStyleIdx="0" presStyleCnt="1">
        <dgm:presLayoutVars>
          <dgm:chMax val="0"/>
          <dgm:bulletEnabled val="1"/>
        </dgm:presLayoutVars>
      </dgm:prSet>
      <dgm:spPr/>
      <dgm:t>
        <a:bodyPr/>
        <a:lstStyle/>
        <a:p>
          <a:endParaRPr lang="en-US"/>
        </a:p>
      </dgm:t>
    </dgm:pt>
  </dgm:ptLst>
  <dgm:cxnLst>
    <dgm:cxn modelId="{626073F4-565A-444D-AB6D-D5D34D4485AD}" srcId="{E3AD1A30-0348-42F6-B561-9550115599DF}" destId="{895685BB-096B-4EDA-A3A6-B20BEB841749}" srcOrd="0" destOrd="0" parTransId="{CF5AA404-83C6-4536-B999-78F7EFF3914F}" sibTransId="{26DD5072-BD8E-4D14-9B4F-6A6A5841C4B0}"/>
    <dgm:cxn modelId="{781CDC4F-7795-4D92-A3BA-0BBD9E073E62}" type="presOf" srcId="{895685BB-096B-4EDA-A3A6-B20BEB841749}" destId="{46A3F542-07AF-44EA-832A-E693AB923B1C}" srcOrd="0" destOrd="0" presId="urn:microsoft.com/office/officeart/2005/8/layout/vList2#9"/>
    <dgm:cxn modelId="{E4A10E6B-7BF8-480C-9606-2C313887AEBE}" type="presOf" srcId="{E3AD1A30-0348-42F6-B561-9550115599DF}" destId="{E1A3AD3D-FC50-426C-A8A9-FA00FADC5BD0}" srcOrd="0" destOrd="0" presId="urn:microsoft.com/office/officeart/2005/8/layout/vList2#9"/>
    <dgm:cxn modelId="{3AF99749-56A4-4E67-AD0A-9A2057D581DD}" type="presParOf" srcId="{E1A3AD3D-FC50-426C-A8A9-FA00FADC5BD0}" destId="{46A3F542-07AF-44EA-832A-E693AB923B1C}" srcOrd="0" destOrd="0" presId="urn:microsoft.com/office/officeart/2005/8/layout/vList2#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3AD1A30-0348-42F6-B561-9550115599DF}" type="doc">
      <dgm:prSet loTypeId="urn:microsoft.com/office/officeart/2005/8/layout/vList2#10" loCatId="list" qsTypeId="urn:microsoft.com/office/officeart/2005/8/quickstyle/simple1#10" qsCatId="simple" csTypeId="urn:microsoft.com/office/officeart/2005/8/colors/accent1_2#10" csCatId="accent1" phldr="1"/>
      <dgm:spPr/>
      <dgm:t>
        <a:bodyPr/>
        <a:lstStyle/>
        <a:p>
          <a:endParaRPr lang="en-US"/>
        </a:p>
      </dgm:t>
    </dgm:pt>
    <dgm:pt modelId="{895685BB-096B-4EDA-A3A6-B20BEB841749}">
      <dgm:prSet custT="1"/>
      <dgm:spPr/>
      <dgm:t>
        <a:bodyPr/>
        <a:lstStyle/>
        <a:p>
          <a:pPr algn="ctr" rtl="0"/>
          <a:r>
            <a:rPr lang="zh-CN" altLang="en-US" sz="4800" dirty="0" smtClean="0"/>
            <a:t>评测三：</a:t>
          </a:r>
          <a:r>
            <a:rPr lang="zh-CN" altLang="en-US" sz="4800" b="0" i="0" dirty="0" smtClean="0"/>
            <a:t>临床试验筛选标准短文本分类</a:t>
          </a:r>
          <a:endParaRPr lang="en-US" altLang="zh-CN" sz="4800" b="0" i="0" dirty="0" smtClean="0"/>
        </a:p>
        <a:p>
          <a:pPr algn="ctr" rtl="0"/>
          <a:r>
            <a:rPr lang="zh-CN" altLang="en-US" sz="2800" b="0" i="0" dirty="0" smtClean="0"/>
            <a:t>宗辉    张晓艳，同济大学</a:t>
          </a:r>
        </a:p>
        <a:p>
          <a:pPr algn="ctr"/>
          <a:r>
            <a:rPr lang="zh-CN" altLang="en-US" sz="2800" b="0" i="0" dirty="0" smtClean="0"/>
            <a:t>李作峰，飞利浦中国研究院</a:t>
          </a:r>
        </a:p>
        <a:p>
          <a:pPr algn="ctr"/>
          <a:r>
            <a:rPr lang="zh-CN" altLang="en-US" sz="2800" b="0" i="0" dirty="0" smtClean="0"/>
            <a:t>郝天永，华南师范大学</a:t>
          </a:r>
          <a:endParaRPr lang="en-US" sz="1600" dirty="0"/>
        </a:p>
      </dgm:t>
    </dgm:pt>
    <dgm:pt modelId="{CF5AA404-83C6-4536-B999-78F7EFF3914F}" type="parTrans" cxnId="{626073F4-565A-444D-AB6D-D5D34D4485AD}">
      <dgm:prSet/>
      <dgm:spPr/>
      <dgm:t>
        <a:bodyPr/>
        <a:lstStyle/>
        <a:p>
          <a:endParaRPr lang="en-US"/>
        </a:p>
      </dgm:t>
    </dgm:pt>
    <dgm:pt modelId="{26DD5072-BD8E-4D14-9B4F-6A6A5841C4B0}" type="sibTrans" cxnId="{626073F4-565A-444D-AB6D-D5D34D4485AD}">
      <dgm:prSet/>
      <dgm:spPr/>
      <dgm:t>
        <a:bodyPr/>
        <a:lstStyle/>
        <a:p>
          <a:endParaRPr lang="en-US"/>
        </a:p>
      </dgm:t>
    </dgm:pt>
    <dgm:pt modelId="{E1A3AD3D-FC50-426C-A8A9-FA00FADC5BD0}" type="pres">
      <dgm:prSet presAssocID="{E3AD1A30-0348-42F6-B561-9550115599DF}" presName="linear" presStyleCnt="0">
        <dgm:presLayoutVars>
          <dgm:animLvl val="lvl"/>
          <dgm:resizeHandles val="exact"/>
        </dgm:presLayoutVars>
      </dgm:prSet>
      <dgm:spPr/>
      <dgm:t>
        <a:bodyPr/>
        <a:lstStyle/>
        <a:p>
          <a:endParaRPr lang="en-US"/>
        </a:p>
      </dgm:t>
    </dgm:pt>
    <dgm:pt modelId="{46A3F542-07AF-44EA-832A-E693AB923B1C}" type="pres">
      <dgm:prSet presAssocID="{895685BB-096B-4EDA-A3A6-B20BEB841749}" presName="parentText" presStyleLbl="node1" presStyleIdx="0" presStyleCnt="1" custScaleY="323306">
        <dgm:presLayoutVars>
          <dgm:chMax val="0"/>
          <dgm:bulletEnabled val="1"/>
        </dgm:presLayoutVars>
      </dgm:prSet>
      <dgm:spPr/>
      <dgm:t>
        <a:bodyPr/>
        <a:lstStyle/>
        <a:p>
          <a:endParaRPr lang="en-US"/>
        </a:p>
      </dgm:t>
    </dgm:pt>
  </dgm:ptLst>
  <dgm:cxnLst>
    <dgm:cxn modelId="{626073F4-565A-444D-AB6D-D5D34D4485AD}" srcId="{E3AD1A30-0348-42F6-B561-9550115599DF}" destId="{895685BB-096B-4EDA-A3A6-B20BEB841749}" srcOrd="0" destOrd="0" parTransId="{CF5AA404-83C6-4536-B999-78F7EFF3914F}" sibTransId="{26DD5072-BD8E-4D14-9B4F-6A6A5841C4B0}"/>
    <dgm:cxn modelId="{781CDC4F-7795-4D92-A3BA-0BBD9E073E62}" type="presOf" srcId="{895685BB-096B-4EDA-A3A6-B20BEB841749}" destId="{46A3F542-07AF-44EA-832A-E693AB923B1C}" srcOrd="0" destOrd="0" presId="urn:microsoft.com/office/officeart/2005/8/layout/vList2#10"/>
    <dgm:cxn modelId="{E4A10E6B-7BF8-480C-9606-2C313887AEBE}" type="presOf" srcId="{E3AD1A30-0348-42F6-B561-9550115599DF}" destId="{E1A3AD3D-FC50-426C-A8A9-FA00FADC5BD0}" srcOrd="0" destOrd="0" presId="urn:microsoft.com/office/officeart/2005/8/layout/vList2#10"/>
    <dgm:cxn modelId="{3AF99749-56A4-4E67-AD0A-9A2057D581DD}" type="presParOf" srcId="{E1A3AD3D-FC50-426C-A8A9-FA00FADC5BD0}" destId="{46A3F542-07AF-44EA-832A-E693AB923B1C}" srcOrd="0" destOrd="0" presId="urn:microsoft.com/office/officeart/2005/8/layout/vList2#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3F542-07AF-44EA-832A-E693AB923B1C}">
      <dsp:nvSpPr>
        <dsp:cNvPr id="0" name=""/>
        <dsp:cNvSpPr/>
      </dsp:nvSpPr>
      <dsp:spPr>
        <a:xfrm>
          <a:off x="0" y="1099005"/>
          <a:ext cx="121920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zh-CN" sz="6000" kern="1200" dirty="0" smtClean="0"/>
            <a:t>评测</a:t>
          </a:r>
          <a:r>
            <a:rPr lang="zh-CN" altLang="en-US" sz="6000" kern="1200" dirty="0" smtClean="0"/>
            <a:t>任务</a:t>
          </a:r>
          <a:r>
            <a:rPr lang="zh-CN" sz="6000" kern="1200" dirty="0" smtClean="0"/>
            <a:t>概述</a:t>
          </a:r>
          <a:endParaRPr lang="en-US" sz="6000" kern="1200" dirty="0"/>
        </a:p>
      </dsp:txBody>
      <dsp:txXfrm>
        <a:off x="76105" y="1175110"/>
        <a:ext cx="12039790" cy="14068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3F542-07AF-44EA-832A-E693AB923B1C}">
      <dsp:nvSpPr>
        <dsp:cNvPr id="0" name=""/>
        <dsp:cNvSpPr/>
      </dsp:nvSpPr>
      <dsp:spPr>
        <a:xfrm>
          <a:off x="0" y="1099005"/>
          <a:ext cx="121920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zh-CN" sz="6000" kern="1200" dirty="0" smtClean="0"/>
            <a:t>评测</a:t>
          </a:r>
          <a:r>
            <a:rPr lang="zh-CN" altLang="en-US" sz="6000" kern="1200" dirty="0" smtClean="0"/>
            <a:t>任务分析</a:t>
          </a:r>
          <a:endParaRPr lang="en-US" sz="6000" kern="1200" dirty="0"/>
        </a:p>
      </dsp:txBody>
      <dsp:txXfrm>
        <a:off x="76105" y="1175110"/>
        <a:ext cx="12039790" cy="14068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3F542-07AF-44EA-832A-E693AB923B1C}">
      <dsp:nvSpPr>
        <dsp:cNvPr id="0" name=""/>
        <dsp:cNvSpPr/>
      </dsp:nvSpPr>
      <dsp:spPr>
        <a:xfrm>
          <a:off x="0" y="243442"/>
          <a:ext cx="12192000" cy="327015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zh-CN" altLang="en-US" sz="6000" kern="1200" dirty="0" smtClean="0"/>
            <a:t>评测一：</a:t>
          </a:r>
          <a:r>
            <a:rPr lang="zh-CN" altLang="en-US" sz="6000" b="0" i="0" kern="1200" dirty="0" smtClean="0"/>
            <a:t>临床术语标准化任务</a:t>
          </a:r>
          <a:endParaRPr lang="en-US" altLang="zh-CN" sz="6000" b="0" i="0" kern="1200" dirty="0" smtClean="0"/>
        </a:p>
        <a:p>
          <a:pPr lvl="0" algn="ctr" defTabSz="2667000" rtl="0">
            <a:lnSpc>
              <a:spcPct val="90000"/>
            </a:lnSpc>
            <a:spcBef>
              <a:spcPct val="0"/>
            </a:spcBef>
            <a:spcAft>
              <a:spcPct val="35000"/>
            </a:spcAft>
          </a:pPr>
          <a:r>
            <a:rPr lang="zh-CN" altLang="en-US" sz="3200" b="0" i="0" kern="1200" dirty="0" smtClean="0"/>
            <a:t>汤步洲，哈尔滨工业大学（深圳）</a:t>
          </a:r>
          <a:endParaRPr lang="en-US" altLang="zh-CN" sz="3200" b="0" i="0" kern="1200" dirty="0" smtClean="0"/>
        </a:p>
        <a:p>
          <a:pPr lvl="0" algn="ctr" defTabSz="2667000" rtl="0">
            <a:lnSpc>
              <a:spcPct val="90000"/>
            </a:lnSpc>
            <a:spcBef>
              <a:spcPct val="0"/>
            </a:spcBef>
            <a:spcAft>
              <a:spcPct val="35000"/>
            </a:spcAft>
          </a:pPr>
          <a:r>
            <a:rPr lang="zh-CN" altLang="en-US" sz="3200" b="0" i="0" kern="1200" dirty="0" smtClean="0"/>
            <a:t>焦晓康，医渡云（北京）技术有限公司</a:t>
          </a:r>
          <a:endParaRPr lang="en-US" sz="3200" kern="1200" dirty="0"/>
        </a:p>
      </dsp:txBody>
      <dsp:txXfrm>
        <a:off x="159636" y="403078"/>
        <a:ext cx="11872728" cy="29508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3F542-07AF-44EA-832A-E693AB923B1C}">
      <dsp:nvSpPr>
        <dsp:cNvPr id="0" name=""/>
        <dsp:cNvSpPr/>
      </dsp:nvSpPr>
      <dsp:spPr>
        <a:xfrm>
          <a:off x="0" y="889867"/>
          <a:ext cx="12192000" cy="19773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zh-CN" altLang="en-US" sz="4400" kern="1200" dirty="0" smtClean="0"/>
            <a:t>评测二：</a:t>
          </a:r>
          <a:r>
            <a:rPr lang="zh-CN" altLang="en-US" sz="4400" b="0" i="0" kern="1200" dirty="0" smtClean="0"/>
            <a:t>平安医疗科技疾病问答迁移学习比赛</a:t>
          </a:r>
          <a:endParaRPr lang="en-US" altLang="zh-CN" sz="4400" b="0" i="0" kern="1200" dirty="0" smtClean="0"/>
        </a:p>
        <a:p>
          <a:pPr lvl="0" algn="ctr" defTabSz="1955800" rtl="0">
            <a:lnSpc>
              <a:spcPct val="90000"/>
            </a:lnSpc>
            <a:spcBef>
              <a:spcPct val="0"/>
            </a:spcBef>
            <a:spcAft>
              <a:spcPct val="35000"/>
            </a:spcAft>
          </a:pPr>
          <a:r>
            <a:rPr lang="zh-CN" altLang="en-US" sz="3200" b="0" i="0" kern="1200" dirty="0" smtClean="0"/>
            <a:t>倪渊，平安医疗科技</a:t>
          </a:r>
          <a:endParaRPr lang="en-US" altLang="zh-CN" sz="3200" b="0" i="0" kern="1200" dirty="0" smtClean="0"/>
        </a:p>
      </dsp:txBody>
      <dsp:txXfrm>
        <a:off x="96524" y="986391"/>
        <a:ext cx="11998952" cy="17842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A3F542-07AF-44EA-832A-E693AB923B1C}">
      <dsp:nvSpPr>
        <dsp:cNvPr id="0" name=""/>
        <dsp:cNvSpPr/>
      </dsp:nvSpPr>
      <dsp:spPr>
        <a:xfrm>
          <a:off x="0" y="480293"/>
          <a:ext cx="12192000" cy="27964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zh-CN" altLang="en-US" sz="4800" kern="1200" dirty="0" smtClean="0"/>
            <a:t>评测三：</a:t>
          </a:r>
          <a:r>
            <a:rPr lang="zh-CN" altLang="en-US" sz="4800" b="0" i="0" kern="1200" dirty="0" smtClean="0"/>
            <a:t>临床试验筛选标准短文本分类</a:t>
          </a:r>
          <a:endParaRPr lang="en-US" altLang="zh-CN" sz="4800" b="0" i="0" kern="1200" dirty="0" smtClean="0"/>
        </a:p>
        <a:p>
          <a:pPr lvl="0" algn="ctr" defTabSz="2133600" rtl="0">
            <a:lnSpc>
              <a:spcPct val="90000"/>
            </a:lnSpc>
            <a:spcBef>
              <a:spcPct val="0"/>
            </a:spcBef>
            <a:spcAft>
              <a:spcPct val="35000"/>
            </a:spcAft>
          </a:pPr>
          <a:r>
            <a:rPr lang="zh-CN" altLang="en-US" sz="2800" b="0" i="0" kern="1200" dirty="0" smtClean="0"/>
            <a:t>宗辉    张晓艳，同济大学</a:t>
          </a:r>
        </a:p>
        <a:p>
          <a:pPr lvl="0" algn="ctr" defTabSz="2133600">
            <a:lnSpc>
              <a:spcPct val="90000"/>
            </a:lnSpc>
            <a:spcBef>
              <a:spcPct val="0"/>
            </a:spcBef>
            <a:spcAft>
              <a:spcPct val="35000"/>
            </a:spcAft>
          </a:pPr>
          <a:r>
            <a:rPr lang="zh-CN" altLang="en-US" sz="2800" b="0" i="0" kern="1200" dirty="0" smtClean="0"/>
            <a:t>李作峰，飞利浦中国研究院</a:t>
          </a:r>
        </a:p>
        <a:p>
          <a:pPr lvl="0" algn="ctr" defTabSz="2133600">
            <a:lnSpc>
              <a:spcPct val="90000"/>
            </a:lnSpc>
            <a:spcBef>
              <a:spcPct val="0"/>
            </a:spcBef>
            <a:spcAft>
              <a:spcPct val="35000"/>
            </a:spcAft>
          </a:pPr>
          <a:r>
            <a:rPr lang="zh-CN" altLang="en-US" sz="2800" b="0" i="0" kern="1200" dirty="0" smtClean="0"/>
            <a:t>郝天永，华南师范大学</a:t>
          </a:r>
          <a:endParaRPr lang="en-US" sz="1600" kern="1200" dirty="0"/>
        </a:p>
      </dsp:txBody>
      <dsp:txXfrm>
        <a:off x="136511" y="616804"/>
        <a:ext cx="11918978" cy="2523427"/>
      </dsp:txXfrm>
    </dsp:sp>
  </dsp:spTree>
</dsp:drawing>
</file>

<file path=ppt/diagrams/layout1.xml><?xml version="1.0" encoding="utf-8"?>
<dgm:layoutDef xmlns:dgm="http://schemas.openxmlformats.org/drawingml/2006/diagram" xmlns:a="http://schemas.openxmlformats.org/drawingml/2006/main" uniqueId="urn:microsoft.com/office/officeart/2005/8/layout/vList2#6">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8">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9">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10">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283B00-D240-49E7-AFE9-1BB6233F7AEA}" type="datetimeFigureOut">
              <a:rPr lang="en-US" smtClean="0"/>
              <a:t>11/23/2019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77E368-F364-4F2D-840A-473D2D812A1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zh-CN" dirty="0" smtClean="0"/>
          </a:p>
        </p:txBody>
      </p:sp>
      <p:sp>
        <p:nvSpPr>
          <p:cNvPr id="4" name="Slide Number Placeholder 3"/>
          <p:cNvSpPr>
            <a:spLocks noGrp="1"/>
          </p:cNvSpPr>
          <p:nvPr>
            <p:ph type="sldNum" sz="quarter" idx="10"/>
          </p:nvPr>
        </p:nvSpPr>
        <p:spPr/>
        <p:txBody>
          <a:bodyPr/>
          <a:lstStyle/>
          <a:p>
            <a:fld id="{E777E368-F364-4F2D-840A-473D2D812A10}"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B08015-285B-4C60-AC07-48F0D881F864}" type="datetime1">
              <a:rPr lang="en-US" smtClean="0"/>
              <a:t>11/23/2019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DB660-1397-4647-93BB-2C6C8BB443ED}" type="datetime1">
              <a:rPr lang="en-US" smtClean="0"/>
              <a:t>11/23/2019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F8991F-E45C-4012-B524-09CB7CE3CDBE}" type="datetime1">
              <a:rPr lang="en-US" smtClean="0"/>
              <a:t>11/23/2019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10097-7913-4F66-BB7C-9E2DE67647E7}" type="datetime1">
              <a:rPr lang="en-US" smtClean="0"/>
              <a:t>11/23/2019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3C27577-1BFE-4A80-9210-FFCF1C3B4AFE}" type="datetime1">
              <a:rPr lang="en-US" smtClean="0"/>
              <a:t>11/23/2019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449E04-3CFC-4038-8407-DCD581886026}" type="datetime1">
              <a:rPr lang="en-US" smtClean="0"/>
              <a:t>11/23/2019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4AFDF4-A080-408A-B0FA-124DCB9059C0}" type="datetime1">
              <a:rPr lang="en-US" smtClean="0"/>
              <a:t>11/23/2019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60218A9-5E53-4902-A3AC-2086AFBDF3CC}" type="datetime1">
              <a:rPr lang="en-US" smtClean="0"/>
              <a:t>11/23/2019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20DCD-151A-4FEF-A498-21DF0A8D7404}" type="datetime1">
              <a:rPr lang="en-US" smtClean="0"/>
              <a:t>11/23/2019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E2B0B9F-6069-43F6-AEB9-192B20ACBF9A}" type="datetime1">
              <a:rPr lang="en-US" smtClean="0"/>
              <a:t>11/23/2019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4196D2F-0BC3-483E-936A-4DD07D1C2A53}" type="datetime1">
              <a:rPr lang="en-US" smtClean="0"/>
              <a:t>11/23/2019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A7C5AE-1BEB-43AF-A100-009AA0021F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43034-C9F4-4A67-9B8E-2CFDA49153DB}" type="datetime1">
              <a:rPr lang="en-US" smtClean="0"/>
              <a:t>11/23/2019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7C5AE-1BEB-43AF-A100-009AA0021FD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3.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r="34491"/>
          <a:stretch>
            <a:fillRect/>
          </a:stretch>
        </p:blipFill>
        <p:spPr>
          <a:xfrm>
            <a:off x="-1" y="0"/>
            <a:ext cx="12188859" cy="6858000"/>
          </a:xfrm>
          <a:prstGeom prst="rect">
            <a:avLst/>
          </a:prstGeom>
        </p:spPr>
      </p:pic>
      <p:sp>
        <p:nvSpPr>
          <p:cNvPr id="7" name="Shape 443"/>
          <p:cNvSpPr/>
          <p:nvPr/>
        </p:nvSpPr>
        <p:spPr>
          <a:xfrm>
            <a:off x="0" y="117146"/>
            <a:ext cx="12188857" cy="6726999"/>
          </a:xfrm>
          <a:prstGeom prst="rect">
            <a:avLst/>
          </a:prstGeom>
          <a:solidFill>
            <a:schemeClr val="lt1">
              <a:alpha val="70980"/>
            </a:schemeClr>
          </a:solidFill>
          <a:ln>
            <a:noFill/>
          </a:ln>
        </p:spPr>
        <p:txBody>
          <a:bodyPr lIns="91425" tIns="45700" rIns="91425" bIns="45700" anchor="ctr" anchorCtr="0">
            <a:noAutofit/>
          </a:bodyPr>
          <a:lstStyle/>
          <a:p>
            <a:pPr marL="0" marR="0" lvl="0" indent="0" algn="ctr" rtl="0">
              <a:spcBef>
                <a:spcPts val="0"/>
              </a:spcBef>
              <a:buNone/>
            </a:pPr>
            <a:endParaRPr sz="4800" dirty="0">
              <a:solidFill>
                <a:schemeClr val="lt1"/>
              </a:solidFill>
              <a:latin typeface="Montserrat" panose="02000505000000020004"/>
              <a:ea typeface="Montserrat" panose="02000505000000020004"/>
              <a:cs typeface="Montserrat" panose="02000505000000020004"/>
              <a:sym typeface="Montserrat" panose="02000505000000020004"/>
            </a:endParaRPr>
          </a:p>
        </p:txBody>
      </p:sp>
      <p:sp>
        <p:nvSpPr>
          <p:cNvPr id="2" name="Title 1"/>
          <p:cNvSpPr>
            <a:spLocks noGrp="1"/>
          </p:cNvSpPr>
          <p:nvPr>
            <p:ph type="ctrTitle"/>
          </p:nvPr>
        </p:nvSpPr>
        <p:spPr>
          <a:xfrm>
            <a:off x="350983" y="1725106"/>
            <a:ext cx="11563926" cy="2387600"/>
          </a:xfrm>
        </p:spPr>
        <p:txBody>
          <a:bodyPr anchor="t">
            <a:normAutofit fontScale="90000"/>
          </a:bodyPr>
          <a:lstStyle/>
          <a:p>
            <a:pPr>
              <a:lnSpc>
                <a:spcPct val="150000"/>
              </a:lnSpc>
              <a:spcBef>
                <a:spcPts val="1800"/>
              </a:spcBef>
              <a:spcAft>
                <a:spcPts val="1200"/>
              </a:spcAft>
            </a:pPr>
            <a:r>
              <a:rPr lang="zh-CN" altLang="en-US"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sz="5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五届中国健康信息处理会议</a:t>
            </a:r>
            <a:r>
              <a:rPr lang="en-US" altLang="zh-CN"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CHIP2019</a:t>
            </a:r>
            <a:br>
              <a:rPr lang="en-US" altLang="zh-CN"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br>
            <a:r>
              <a:rPr lang="zh-CN" altLang="en-US"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评测竞赛  整体报告</a:t>
            </a:r>
            <a:endParaRPr lang="en-US" sz="5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Subtitle 2"/>
          <p:cNvSpPr>
            <a:spLocks noGrp="1"/>
          </p:cNvSpPr>
          <p:nvPr>
            <p:ph type="subTitle" idx="1"/>
          </p:nvPr>
        </p:nvSpPr>
        <p:spPr>
          <a:xfrm>
            <a:off x="1560946" y="4664221"/>
            <a:ext cx="9144000" cy="1655762"/>
          </a:xfrm>
        </p:spPr>
        <p:txBody>
          <a:bodyPr>
            <a:normAutofit/>
          </a:bodyPr>
          <a:lstStyle/>
          <a:p>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评测主席：雷健波 李作峰</a:t>
            </a:r>
            <a:endPar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endParaRPr>
          </a:p>
          <a:p>
            <a:r>
              <a:rPr 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2019</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年</a:t>
            </a:r>
            <a:r>
              <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11</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月</a:t>
            </a:r>
            <a:r>
              <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24</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日，广州</a:t>
            </a:r>
            <a:endParaRPr lang="en-US" sz="3600" b="1" dirty="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79454" y="0"/>
            <a:ext cx="1812546" cy="1791855"/>
          </a:xfrm>
          <a:prstGeom prst="rect">
            <a:avLst/>
          </a:prstGeom>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a:t>
            </a:r>
            <a:r>
              <a:rPr lang="zh-CN" altLang="en-US" dirty="0" smtClean="0">
                <a:solidFill>
                  <a:srgbClr val="0070C0"/>
                </a:solidFill>
                <a:latin typeface="微软雅黑" panose="020B0503020204020204" pitchFamily="34" charset="-122"/>
                <a:ea typeface="微软雅黑" panose="020B0503020204020204" pitchFamily="34" charset="-122"/>
              </a:rPr>
              <a:t>价指标</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p:txBody>
          <a:bodyPr>
            <a:normAutofit/>
          </a:bodyPr>
          <a:lstStyle/>
          <a:p>
            <a:r>
              <a:rPr lang="zh-CN" altLang="en-US" sz="2400" dirty="0" smtClean="0">
                <a:latin typeface="微软雅黑" panose="020B0503020204020204" pitchFamily="34" charset="-122"/>
                <a:ea typeface="微软雅黑" panose="020B0503020204020204" pitchFamily="34" charset="-122"/>
              </a:rPr>
              <a:t>比</a:t>
            </a:r>
            <a:r>
              <a:rPr lang="zh-CN" altLang="en-US" sz="2400" dirty="0">
                <a:latin typeface="微软雅黑" panose="020B0503020204020204" pitchFamily="34" charset="-122"/>
                <a:ea typeface="微软雅黑" panose="020B0503020204020204" pitchFamily="34" charset="-122"/>
              </a:rPr>
              <a:t>赛以准确率（</a:t>
            </a:r>
            <a:r>
              <a:rPr lang="en-US" altLang="zh-CN" sz="2400" dirty="0">
                <a:latin typeface="微软雅黑" panose="020B0503020204020204" pitchFamily="34" charset="-122"/>
                <a:ea typeface="微软雅黑" panose="020B0503020204020204" pitchFamily="34" charset="-122"/>
              </a:rPr>
              <a:t>accuracy</a:t>
            </a:r>
            <a:r>
              <a:rPr lang="zh-CN" altLang="en-US" sz="2400" dirty="0">
                <a:latin typeface="微软雅黑" panose="020B0503020204020204" pitchFamily="34" charset="-122"/>
                <a:ea typeface="微软雅黑" panose="020B0503020204020204" pitchFamily="34" charset="-122"/>
              </a:rPr>
              <a:t>）作为最终评估标准</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本任务中，准确率定义</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7" name="TextBox 6"/>
              <p:cNvSpPr txBox="1"/>
              <p:nvPr/>
            </p:nvSpPr>
            <p:spPr>
              <a:xfrm>
                <a:off x="3578242" y="3516470"/>
                <a:ext cx="5584230" cy="79957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m:rPr>
                              <m:nor/>
                            </m:rPr>
                            <a:rPr lang="zh-CN" altLang="en-US" sz="2400" dirty="0">
                              <a:latin typeface="微软雅黑" panose="020B0503020204020204" pitchFamily="34" charset="-122"/>
                              <a:ea typeface="微软雅黑" panose="020B0503020204020204" pitchFamily="34" charset="-122"/>
                            </a:rPr>
                            <m:t>给出正确的手术原词加手术标准词的组合</m:t>
                          </m:r>
                        </m:num>
                        <m:den>
                          <m:r>
                            <m:rPr>
                              <m:nor/>
                            </m:rPr>
                            <a:rPr lang="zh-CN" altLang="en-US" sz="2400" dirty="0">
                              <a:latin typeface="微软雅黑" panose="020B0503020204020204" pitchFamily="34" charset="-122"/>
                              <a:ea typeface="微软雅黑" panose="020B0503020204020204" pitchFamily="34" charset="-122"/>
                            </a:rPr>
                            <m:t>待预测手术原词的总数</m:t>
                          </m:r>
                        </m:den>
                      </m:f>
                    </m:oMath>
                  </m:oMathPara>
                </a14:m>
                <a:endParaRPr lang="en-US"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3578242" y="3516470"/>
                <a:ext cx="5584230" cy="799578"/>
              </a:xfrm>
              <a:prstGeom prst="rect">
                <a:avLst/>
              </a:prstGeom>
              <a:blipFill rotWithShape="1">
                <a:blip r:embed="rId2"/>
                <a:stretch>
                  <a:fillRect/>
                </a:stretch>
              </a:blipFill>
            </p:spPr>
            <p:txBody>
              <a:bodyPr/>
              <a:lstStyle/>
              <a:p>
                <a:r>
                  <a:rPr lang="en-US">
                    <a:noFill/>
                  </a:rPr>
                  <a:t> </a:t>
                </a:r>
                <a:endParaRPr lang="en-US">
                  <a:noFill/>
                </a:endParaRPr>
              </a:p>
            </p:txBody>
          </p:sp>
        </mc:Fallback>
      </mc:AlternateContent>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3" name="Slide Number Placeholder 2"/>
          <p:cNvSpPr>
            <a:spLocks noGrp="1"/>
          </p:cNvSpPr>
          <p:nvPr>
            <p:ph type="sldNum" sz="quarter" idx="12"/>
          </p:nvPr>
        </p:nvSpPr>
        <p:spPr/>
        <p:txBody>
          <a:bodyPr/>
          <a:lstStyle/>
          <a:p>
            <a:fld id="{9AA7C5AE-1BEB-43AF-A100-009AA0021FD0}" type="slidenum">
              <a:rPr lang="en-US" smtClean="0"/>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评测</a:t>
            </a:r>
            <a:r>
              <a:rPr lang="zh-CN" altLang="en-US" dirty="0" smtClean="0">
                <a:solidFill>
                  <a:srgbClr val="0070C0"/>
                </a:solidFill>
                <a:latin typeface="微软雅黑" panose="020B0503020204020204" pitchFamily="34" charset="-122"/>
                <a:ea typeface="微软雅黑" panose="020B0503020204020204" pitchFamily="34" charset="-122"/>
              </a:rPr>
              <a:t>结果</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a:xfrm>
            <a:off x="838200" y="1690688"/>
            <a:ext cx="10515600" cy="4486275"/>
          </a:xfrm>
        </p:spPr>
        <p:txBody>
          <a:bodyPr>
            <a:normAutofit/>
          </a:bodyPr>
          <a:lstStyle/>
          <a:p>
            <a:r>
              <a:rPr lang="zh-CN" altLang="en-US" sz="2400" dirty="0">
                <a:latin typeface="微软雅黑" panose="020B0503020204020204" pitchFamily="34" charset="-122"/>
                <a:ea typeface="微软雅黑" panose="020B0503020204020204" pitchFamily="34" charset="-122"/>
              </a:rPr>
              <a:t>共</a:t>
            </a:r>
            <a:r>
              <a:rPr lang="zh-CN" altLang="en-US" sz="2400" dirty="0" smtClean="0">
                <a:latin typeface="微软雅黑" panose="020B0503020204020204" pitchFamily="34" charset="-122"/>
                <a:ea typeface="微软雅黑" panose="020B0503020204020204" pitchFamily="34" charset="-122"/>
              </a:rPr>
              <a:t>有</a:t>
            </a:r>
            <a:r>
              <a:rPr lang="en-US" altLang="zh-CN" sz="2400" dirty="0" smtClean="0">
                <a:solidFill>
                  <a:srgbClr val="FF0000"/>
                </a:solidFill>
                <a:latin typeface="微软雅黑" panose="020B0503020204020204" pitchFamily="34" charset="-122"/>
                <a:ea typeface="微软雅黑" panose="020B0503020204020204" pitchFamily="34" charset="-122"/>
              </a:rPr>
              <a:t>20</a:t>
            </a:r>
            <a:r>
              <a:rPr lang="zh-CN" altLang="en-US" sz="2400" dirty="0" smtClean="0">
                <a:latin typeface="微软雅黑" panose="020B0503020204020204" pitchFamily="34" charset="-122"/>
                <a:ea typeface="微软雅黑" panose="020B0503020204020204" pitchFamily="34" charset="-122"/>
              </a:rPr>
              <a:t>支队伍提交结果</a:t>
            </a:r>
            <a:endParaRPr lang="en-US" altLang="zh-CN" sz="2400"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838200" y="2213350"/>
            <a:ext cx="1627369"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总体情况：</a:t>
            </a:r>
            <a:endParaRPr lang="en-US" dirty="0">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nvGraphicFramePr>
        <p:xfrm>
          <a:off x="1228435" y="2645411"/>
          <a:ext cx="10125365" cy="741680"/>
        </p:xfrm>
        <a:graphic>
          <a:graphicData uri="http://schemas.openxmlformats.org/drawingml/2006/table">
            <a:tbl>
              <a:tblPr firstRow="1" bandRow="1">
                <a:tableStyleId>{5C22544A-7EE6-4342-B048-85BDC9FD1C3A}</a:tableStyleId>
              </a:tblPr>
              <a:tblGrid>
                <a:gridCol w="2025073">
                  <a:extLst>
                    <a:ext uri="{9D8B030D-6E8A-4147-A177-3AD203B41FA5}">
                      <a16:colId xmlns:a16="http://schemas.microsoft.com/office/drawing/2014/main" val="20000"/>
                    </a:ext>
                  </a:extLst>
                </a:gridCol>
                <a:gridCol w="2025073">
                  <a:extLst>
                    <a:ext uri="{9D8B030D-6E8A-4147-A177-3AD203B41FA5}">
                      <a16:colId xmlns:a16="http://schemas.microsoft.com/office/drawing/2014/main" val="20001"/>
                    </a:ext>
                  </a:extLst>
                </a:gridCol>
                <a:gridCol w="2025073">
                  <a:extLst>
                    <a:ext uri="{9D8B030D-6E8A-4147-A177-3AD203B41FA5}">
                      <a16:colId xmlns:a16="http://schemas.microsoft.com/office/drawing/2014/main" val="20002"/>
                    </a:ext>
                  </a:extLst>
                </a:gridCol>
                <a:gridCol w="2025073">
                  <a:extLst>
                    <a:ext uri="{9D8B030D-6E8A-4147-A177-3AD203B41FA5}">
                      <a16:colId xmlns:a16="http://schemas.microsoft.com/office/drawing/2014/main" val="20003"/>
                    </a:ext>
                  </a:extLst>
                </a:gridCol>
                <a:gridCol w="2025073">
                  <a:extLst>
                    <a:ext uri="{9D8B030D-6E8A-4147-A177-3AD203B41FA5}">
                      <a16:colId xmlns:a16="http://schemas.microsoft.com/office/drawing/2014/main" val="20004"/>
                    </a:ext>
                  </a:extLst>
                </a:gridCol>
              </a:tblGrid>
              <a:tr h="370840">
                <a:tc>
                  <a:txBody>
                    <a:bodyPr/>
                    <a:lstStyle/>
                    <a:p>
                      <a:r>
                        <a:rPr lang="zh-CN" altLang="en-US" dirty="0" smtClean="0"/>
                        <a:t>评价指标</a:t>
                      </a:r>
                      <a:endParaRPr lang="en-US" dirty="0"/>
                    </a:p>
                  </a:txBody>
                  <a:tcPr/>
                </a:tc>
                <a:tc>
                  <a:txBody>
                    <a:bodyPr/>
                    <a:lstStyle/>
                    <a:p>
                      <a:r>
                        <a:rPr lang="en-US" dirty="0" smtClean="0"/>
                        <a:t>maximum</a:t>
                      </a:r>
                      <a:endParaRPr lang="en-US" dirty="0"/>
                    </a:p>
                  </a:txBody>
                  <a:tcPr/>
                </a:tc>
                <a:tc>
                  <a:txBody>
                    <a:bodyPr/>
                    <a:lstStyle/>
                    <a:p>
                      <a:r>
                        <a:rPr lang="en-US" dirty="0" smtClean="0"/>
                        <a:t>minimum</a:t>
                      </a:r>
                      <a:endParaRPr lang="en-US" dirty="0"/>
                    </a:p>
                  </a:txBody>
                  <a:tcPr/>
                </a:tc>
                <a:tc>
                  <a:txBody>
                    <a:bodyPr/>
                    <a:lstStyle/>
                    <a:p>
                      <a:r>
                        <a:rPr lang="en-US" dirty="0" smtClean="0"/>
                        <a:t>mean</a:t>
                      </a:r>
                      <a:endParaRPr lang="en-US" dirty="0"/>
                    </a:p>
                  </a:txBody>
                  <a:tcPr/>
                </a:tc>
                <a:tc>
                  <a:txBody>
                    <a:bodyPr/>
                    <a:lstStyle/>
                    <a:p>
                      <a:r>
                        <a:rPr lang="en-US" dirty="0" smtClean="0"/>
                        <a:t>Median</a:t>
                      </a:r>
                      <a:endParaRPr lang="en-US" dirty="0"/>
                    </a:p>
                  </a:txBody>
                  <a:tcPr/>
                </a:tc>
                <a:extLst>
                  <a:ext uri="{0D108BD9-81ED-4DB2-BD59-A6C34878D82A}">
                    <a16:rowId xmlns:a16="http://schemas.microsoft.com/office/drawing/2014/main" val="10000"/>
                  </a:ext>
                </a:extLst>
              </a:tr>
              <a:tr h="370840">
                <a:tc>
                  <a:txBody>
                    <a:bodyPr/>
                    <a:lstStyle/>
                    <a:p>
                      <a:r>
                        <a:rPr lang="en-US" dirty="0" smtClean="0"/>
                        <a:t>accuracy</a:t>
                      </a:r>
                      <a:endParaRPr lang="en-US" dirty="0"/>
                    </a:p>
                  </a:txBody>
                  <a:tcPr/>
                </a:tc>
                <a:tc>
                  <a:txBody>
                    <a:bodyPr/>
                    <a:lstStyle/>
                    <a:p>
                      <a:r>
                        <a:rPr lang="en-US" dirty="0" smtClean="0"/>
                        <a:t>0.94825</a:t>
                      </a:r>
                      <a:endParaRPr lang="en-US" dirty="0"/>
                    </a:p>
                  </a:txBody>
                  <a:tcPr/>
                </a:tc>
                <a:tc>
                  <a:txBody>
                    <a:bodyPr/>
                    <a:lstStyle/>
                    <a:p>
                      <a:r>
                        <a:rPr lang="en-US" dirty="0" smtClean="0"/>
                        <a:t>0.351083</a:t>
                      </a:r>
                      <a:endParaRPr lang="en-US" dirty="0"/>
                    </a:p>
                  </a:txBody>
                  <a:tcPr/>
                </a:tc>
                <a:tc>
                  <a:txBody>
                    <a:bodyPr/>
                    <a:lstStyle/>
                    <a:p>
                      <a:r>
                        <a:rPr lang="en-US" dirty="0" smtClean="0"/>
                        <a:t>0.79747</a:t>
                      </a:r>
                      <a:endParaRPr lang="en-US" dirty="0"/>
                    </a:p>
                  </a:txBody>
                  <a:tcPr/>
                </a:tc>
                <a:tc>
                  <a:txBody>
                    <a:bodyPr/>
                    <a:lstStyle/>
                    <a:p>
                      <a:r>
                        <a:rPr lang="en-US" dirty="0" smtClean="0"/>
                        <a:t>0.831417</a:t>
                      </a:r>
                      <a:endParaRPr lang="en-US" dirty="0"/>
                    </a:p>
                  </a:txBody>
                  <a:tcPr/>
                </a:tc>
                <a:extLst>
                  <a:ext uri="{0D108BD9-81ED-4DB2-BD59-A6C34878D82A}">
                    <a16:rowId xmlns:a16="http://schemas.microsoft.com/office/drawing/2014/main" val="10001"/>
                  </a:ext>
                </a:extLst>
              </a:tr>
            </a:tbl>
          </a:graphicData>
        </a:graphic>
      </p:graphicFrame>
      <p:sp>
        <p:nvSpPr>
          <p:cNvPr id="6" name="Rectangle 5"/>
          <p:cNvSpPr/>
          <p:nvPr/>
        </p:nvSpPr>
        <p:spPr>
          <a:xfrm>
            <a:off x="1228435" y="3467958"/>
            <a:ext cx="2791149" cy="276999"/>
          </a:xfrm>
          <a:prstGeom prst="rect">
            <a:avLst/>
          </a:prstGeom>
        </p:spPr>
        <p:txBody>
          <a:bodyPr wrap="none">
            <a:spAutoFit/>
          </a:bodyPr>
          <a:lstStyle/>
          <a:p>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注：在所有提交队伍的</a:t>
            </a:r>
            <a:r>
              <a:rPr lang="en-US" sz="1200" kern="0" dirty="0">
                <a:latin typeface="微软雅黑" panose="020B0503020204020204" pitchFamily="34" charset="-122"/>
                <a:ea typeface="微软雅黑" panose="020B0503020204020204" pitchFamily="34" charset="-122"/>
                <a:cs typeface="Times New Roman" panose="02020603050405020304" pitchFamily="18" charset="0"/>
              </a:rPr>
              <a:t>best run</a:t>
            </a:r>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上统计</a:t>
            </a:r>
            <a:endParaRPr lang="en-US" sz="1200" dirty="0">
              <a:latin typeface="微软雅黑" panose="020B0503020204020204" pitchFamily="34" charset="-122"/>
              <a:ea typeface="微软雅黑" panose="020B0503020204020204" pitchFamily="34" charset="-122"/>
            </a:endParaRPr>
          </a:p>
        </p:txBody>
      </p:sp>
      <p:sp>
        <p:nvSpPr>
          <p:cNvPr id="7" name="TextBox 6"/>
          <p:cNvSpPr txBox="1"/>
          <p:nvPr/>
        </p:nvSpPr>
        <p:spPr>
          <a:xfrm>
            <a:off x="838200" y="3825824"/>
            <a:ext cx="2319866"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排</a:t>
            </a:r>
            <a:r>
              <a:rPr lang="zh-CN" altLang="en-US" dirty="0" smtClean="0">
                <a:latin typeface="微软雅黑" panose="020B0503020204020204" pitchFamily="34" charset="-122"/>
                <a:ea typeface="微软雅黑" panose="020B0503020204020204" pitchFamily="34" charset="-122"/>
              </a:rPr>
              <a:t>名前三名情况：</a:t>
            </a:r>
            <a:endParaRPr lang="en-US" dirty="0">
              <a:latin typeface="微软雅黑" panose="020B0503020204020204" pitchFamily="34" charset="-122"/>
              <a:ea typeface="微软雅黑" panose="020B0503020204020204" pitchFamily="34" charset="-122"/>
            </a:endParaRPr>
          </a:p>
        </p:txBody>
      </p:sp>
      <p:graphicFrame>
        <p:nvGraphicFramePr>
          <p:cNvPr id="8" name="Table 7"/>
          <p:cNvGraphicFramePr>
            <a:graphicFrameLocks noGrp="1"/>
          </p:cNvGraphicFramePr>
          <p:nvPr/>
        </p:nvGraphicFramePr>
        <p:xfrm>
          <a:off x="1228435" y="4341814"/>
          <a:ext cx="10125364" cy="1925320"/>
        </p:xfrm>
        <a:graphic>
          <a:graphicData uri="http://schemas.openxmlformats.org/drawingml/2006/table">
            <a:tbl>
              <a:tblPr firstRow="1" bandRow="1">
                <a:tableStyleId>{5C22544A-7EE6-4342-B048-85BDC9FD1C3A}</a:tableStyleId>
              </a:tblPr>
              <a:tblGrid>
                <a:gridCol w="705734">
                  <a:extLst>
                    <a:ext uri="{9D8B030D-6E8A-4147-A177-3AD203B41FA5}">
                      <a16:colId xmlns:a16="http://schemas.microsoft.com/office/drawing/2014/main" val="20000"/>
                    </a:ext>
                  </a:extLst>
                </a:gridCol>
                <a:gridCol w="1462858">
                  <a:extLst>
                    <a:ext uri="{9D8B030D-6E8A-4147-A177-3AD203B41FA5}">
                      <a16:colId xmlns:a16="http://schemas.microsoft.com/office/drawing/2014/main" val="20001"/>
                    </a:ext>
                  </a:extLst>
                </a:gridCol>
                <a:gridCol w="1302565">
                  <a:extLst>
                    <a:ext uri="{9D8B030D-6E8A-4147-A177-3AD203B41FA5}">
                      <a16:colId xmlns:a16="http://schemas.microsoft.com/office/drawing/2014/main" val="20002"/>
                    </a:ext>
                  </a:extLst>
                </a:gridCol>
                <a:gridCol w="3780619">
                  <a:extLst>
                    <a:ext uri="{9D8B030D-6E8A-4147-A177-3AD203B41FA5}">
                      <a16:colId xmlns:a16="http://schemas.microsoft.com/office/drawing/2014/main" val="20003"/>
                    </a:ext>
                  </a:extLst>
                </a:gridCol>
                <a:gridCol w="1842654">
                  <a:extLst>
                    <a:ext uri="{9D8B030D-6E8A-4147-A177-3AD203B41FA5}">
                      <a16:colId xmlns:a16="http://schemas.microsoft.com/office/drawing/2014/main" val="20004"/>
                    </a:ext>
                  </a:extLst>
                </a:gridCol>
                <a:gridCol w="1030934">
                  <a:extLst>
                    <a:ext uri="{9D8B030D-6E8A-4147-A177-3AD203B41FA5}">
                      <a16:colId xmlns:a16="http://schemas.microsoft.com/office/drawing/2014/main" val="20005"/>
                    </a:ext>
                  </a:extLst>
                </a:gridCol>
              </a:tblGrid>
              <a:tr h="370840">
                <a:tc>
                  <a:txBody>
                    <a:bodyPr/>
                    <a:lstStyle/>
                    <a:p>
                      <a:r>
                        <a:rPr lang="zh-CN" altLang="en-US" sz="1400" dirty="0" smtClean="0">
                          <a:latin typeface="微软雅黑" panose="020B0503020204020204" pitchFamily="34" charset="-122"/>
                          <a:ea typeface="微软雅黑" panose="020B0503020204020204" pitchFamily="34" charset="-122"/>
                        </a:rPr>
                        <a:t>排名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参赛单位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队伍名称</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使用方法</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外部资源</a:t>
                      </a:r>
                      <a:endParaRPr lang="en-US" sz="1400" dirty="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sz="1400" dirty="0" smtClean="0">
                          <a:latin typeface="微软雅黑" panose="020B0503020204020204" pitchFamily="34" charset="-122"/>
                          <a:ea typeface="微软雅黑" panose="020B0503020204020204" pitchFamily="34" charset="-122"/>
                        </a:rPr>
                        <a:t>accuracy</a:t>
                      </a:r>
                    </a:p>
                  </a:txBody>
                  <a:tcPr/>
                </a:tc>
                <a:extLst>
                  <a:ext uri="{0D108BD9-81ED-4DB2-BD59-A6C34878D82A}">
                    <a16:rowId xmlns:a16="http://schemas.microsoft.com/office/drawing/2014/main" val="10000"/>
                  </a:ext>
                </a:extLst>
              </a:tr>
              <a:tr h="370840">
                <a:tc>
                  <a:txBody>
                    <a:bodyPr/>
                    <a:lstStyle/>
                    <a:p>
                      <a:r>
                        <a:rPr lang="en-US" sz="1400" dirty="0" smtClean="0">
                          <a:latin typeface="微软雅黑" panose="020B0503020204020204" pitchFamily="34" charset="-122"/>
                          <a:ea typeface="微软雅黑" panose="020B0503020204020204" pitchFamily="34" charset="-122"/>
                        </a:rPr>
                        <a:t>1</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云知声智能科技股份有限公司</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Dolphin-ICI</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深度学习模型</a:t>
                      </a:r>
                      <a:r>
                        <a:rPr lang="en-US" altLang="zh-CN" sz="1400" dirty="0" smtClean="0">
                          <a:latin typeface="微软雅黑" panose="020B0503020204020204" pitchFamily="34" charset="-122"/>
                          <a:ea typeface="微软雅黑" panose="020B0503020204020204" pitchFamily="34" charset="-122"/>
                        </a:rPr>
                        <a:t>BERT</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0.94825</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370840">
                <a:tc>
                  <a:txBody>
                    <a:bodyPr/>
                    <a:lstStyle/>
                    <a:p>
                      <a:r>
                        <a:rPr lang="en-US" sz="1400" dirty="0" smtClean="0">
                          <a:latin typeface="微软雅黑" panose="020B0503020204020204" pitchFamily="34" charset="-122"/>
                          <a:ea typeface="微软雅黑" panose="020B0503020204020204" pitchFamily="34" charset="-122"/>
                        </a:rPr>
                        <a:t>2</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阿里巴巴</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BioMed_NLP</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IR</a:t>
                      </a:r>
                      <a:r>
                        <a:rPr lang="zh-CN" altLang="en-US" sz="1400" dirty="0" smtClean="0">
                          <a:latin typeface="微软雅黑" panose="020B0503020204020204" pitchFamily="34" charset="-122"/>
                          <a:ea typeface="微软雅黑" panose="020B0503020204020204" pitchFamily="34" charset="-122"/>
                        </a:rPr>
                        <a:t>使用的是</a:t>
                      </a:r>
                      <a:r>
                        <a:rPr lang="en-US" sz="1400" dirty="0" err="1" smtClean="0">
                          <a:latin typeface="微软雅黑" panose="020B0503020204020204" pitchFamily="34" charset="-122"/>
                          <a:ea typeface="微软雅黑" panose="020B0503020204020204" pitchFamily="34" charset="-122"/>
                        </a:rPr>
                        <a:t>lucene</a:t>
                      </a:r>
                      <a:r>
                        <a:rPr lang="zh-CN" altLang="en-US" sz="1400" dirty="0" smtClean="0">
                          <a:latin typeface="微软雅黑" panose="020B0503020204020204" pitchFamily="34" charset="-122"/>
                          <a:ea typeface="微软雅黑" panose="020B0503020204020204" pitchFamily="34" charset="-122"/>
                        </a:rPr>
                        <a:t>工具，</a:t>
                      </a:r>
                      <a:r>
                        <a:rPr lang="en-US" sz="1400" dirty="0" err="1" smtClean="0">
                          <a:latin typeface="微软雅黑" panose="020B0503020204020204" pitchFamily="34" charset="-122"/>
                          <a:ea typeface="微软雅黑" panose="020B0503020204020204" pitchFamily="34" charset="-122"/>
                        </a:rPr>
                        <a:t>rerank</a:t>
                      </a:r>
                      <a:r>
                        <a:rPr lang="zh-CN" altLang="en-US" sz="1400" dirty="0" smtClean="0">
                          <a:latin typeface="微软雅黑" panose="020B0503020204020204" pitchFamily="34" charset="-122"/>
                          <a:ea typeface="微软雅黑" panose="020B0503020204020204" pitchFamily="34" charset="-122"/>
                        </a:rPr>
                        <a:t>部分使用的是基于</a:t>
                      </a:r>
                      <a:r>
                        <a:rPr lang="en-US" sz="1400" dirty="0" err="1" smtClean="0">
                          <a:latin typeface="微软雅黑" panose="020B0503020204020204" pitchFamily="34" charset="-122"/>
                          <a:ea typeface="微软雅黑" panose="020B0503020204020204" pitchFamily="34" charset="-122"/>
                        </a:rPr>
                        <a:t>bert</a:t>
                      </a:r>
                      <a:r>
                        <a:rPr lang="en-US" sz="1400" dirty="0" smtClean="0">
                          <a:latin typeface="微软雅黑" panose="020B0503020204020204" pitchFamily="34" charset="-122"/>
                          <a:ea typeface="微软雅黑" panose="020B0503020204020204" pitchFamily="34" charset="-122"/>
                        </a:rPr>
                        <a:t>-base-</a:t>
                      </a:r>
                      <a:r>
                        <a:rPr lang="en-US" sz="1400" dirty="0" err="1" smtClean="0">
                          <a:latin typeface="微软雅黑" panose="020B0503020204020204" pitchFamily="34" charset="-122"/>
                          <a:ea typeface="微软雅黑" panose="020B0503020204020204" pitchFamily="34" charset="-122"/>
                        </a:rPr>
                        <a:t>chinese</a:t>
                      </a:r>
                      <a:r>
                        <a:rPr lang="zh-CN" altLang="en-US" sz="1400" dirty="0" smtClean="0">
                          <a:latin typeface="微软雅黑" panose="020B0503020204020204" pitchFamily="34" charset="-122"/>
                          <a:ea typeface="微软雅黑" panose="020B0503020204020204" pitchFamily="34" charset="-122"/>
                        </a:rPr>
                        <a:t>的简单的</a:t>
                      </a:r>
                      <a:r>
                        <a:rPr lang="en-US" sz="1400" dirty="0" smtClean="0">
                          <a:latin typeface="微软雅黑" panose="020B0503020204020204" pitchFamily="34" charset="-122"/>
                          <a:ea typeface="微软雅黑" panose="020B0503020204020204" pitchFamily="34" charset="-122"/>
                        </a:rPr>
                        <a:t>MLP</a:t>
                      </a:r>
                      <a:r>
                        <a:rPr lang="zh-CN" altLang="en-US" sz="1400" dirty="0" smtClean="0">
                          <a:latin typeface="微软雅黑" panose="020B0503020204020204" pitchFamily="34" charset="-122"/>
                          <a:ea typeface="微软雅黑" panose="020B0503020204020204" pitchFamily="34" charset="-122"/>
                        </a:rPr>
                        <a:t>网络</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google</a:t>
                      </a:r>
                      <a:r>
                        <a:rPr lang="zh-CN" altLang="en-US" sz="1400" dirty="0" smtClean="0">
                          <a:latin typeface="微软雅黑" panose="020B0503020204020204" pitchFamily="34" charset="-122"/>
                          <a:ea typeface="微软雅黑" panose="020B0503020204020204" pitchFamily="34" charset="-122"/>
                        </a:rPr>
                        <a:t>开源的</a:t>
                      </a:r>
                      <a:r>
                        <a:rPr lang="en-US" sz="1400" dirty="0" err="1" smtClean="0">
                          <a:latin typeface="微软雅黑" panose="020B0503020204020204" pitchFamily="34" charset="-122"/>
                          <a:ea typeface="微软雅黑" panose="020B0503020204020204" pitchFamily="34" charset="-122"/>
                        </a:rPr>
                        <a:t>bert</a:t>
                      </a:r>
                      <a:r>
                        <a:rPr lang="en-US" sz="1400" dirty="0" smtClean="0">
                          <a:latin typeface="微软雅黑" panose="020B0503020204020204" pitchFamily="34" charset="-122"/>
                          <a:ea typeface="微软雅黑" panose="020B0503020204020204" pitchFamily="34" charset="-122"/>
                        </a:rPr>
                        <a:t>-base-</a:t>
                      </a:r>
                      <a:r>
                        <a:rPr lang="en-US" sz="1400" dirty="0" err="1" smtClean="0">
                          <a:latin typeface="微软雅黑" panose="020B0503020204020204" pitchFamily="34" charset="-122"/>
                          <a:ea typeface="微软雅黑" panose="020B0503020204020204" pitchFamily="34" charset="-122"/>
                        </a:rPr>
                        <a:t>chinese</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0.927197</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370840">
                <a:tc>
                  <a:txBody>
                    <a:bodyPr/>
                    <a:lstStyle/>
                    <a:p>
                      <a:r>
                        <a:rPr lang="en-US" sz="1400" dirty="0" smtClean="0">
                          <a:latin typeface="微软雅黑" panose="020B0503020204020204" pitchFamily="34" charset="-122"/>
                          <a:ea typeface="微软雅黑" panose="020B0503020204020204" pitchFamily="34" charset="-122"/>
                        </a:rPr>
                        <a:t>3</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北京中科凡语科技有限公司</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凡医</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深度学习方法，</a:t>
                      </a:r>
                      <a:r>
                        <a:rPr lang="en-US" altLang="zh-CN" sz="1400" dirty="0" smtClean="0">
                          <a:latin typeface="微软雅黑" panose="020B0503020204020204" pitchFamily="34" charset="-122"/>
                          <a:ea typeface="微软雅黑" panose="020B0503020204020204" pitchFamily="34" charset="-122"/>
                        </a:rPr>
                        <a:t>transformer</a:t>
                      </a:r>
                      <a:r>
                        <a:rPr lang="zh-CN" altLang="en-US" sz="1400" dirty="0" smtClean="0">
                          <a:latin typeface="微软雅黑" panose="020B0503020204020204" pitchFamily="34" charset="-122"/>
                          <a:ea typeface="微软雅黑" panose="020B0503020204020204" pitchFamily="34" charset="-122"/>
                        </a:rPr>
                        <a:t>网络，中文</a:t>
                      </a:r>
                      <a:r>
                        <a:rPr lang="en-US" altLang="zh-CN" sz="1400" dirty="0" smtClean="0">
                          <a:latin typeface="微软雅黑" panose="020B0503020204020204" pitchFamily="34" charset="-122"/>
                          <a:ea typeface="微软雅黑" panose="020B0503020204020204" pitchFamily="34" charset="-122"/>
                        </a:rPr>
                        <a:t>BERT</a:t>
                      </a:r>
                      <a:r>
                        <a:rPr lang="zh-CN" altLang="en-US" sz="1400" dirty="0" smtClean="0">
                          <a:latin typeface="微软雅黑" panose="020B0503020204020204" pitchFamily="34" charset="-122"/>
                          <a:ea typeface="微软雅黑" panose="020B0503020204020204" pitchFamily="34" charset="-122"/>
                        </a:rPr>
                        <a:t>预训练模型，文本相似度算法</a:t>
                      </a:r>
                      <a:r>
                        <a:rPr lang="en-US" altLang="zh-CN" sz="1400" dirty="0" err="1" smtClean="0">
                          <a:latin typeface="微软雅黑" panose="020B0503020204020204" pitchFamily="34" charset="-122"/>
                          <a:ea typeface="微软雅黑" panose="020B0503020204020204" pitchFamily="34" charset="-122"/>
                        </a:rPr>
                        <a:t>MetricLCS</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0.913417</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方</a:t>
            </a:r>
            <a:r>
              <a:rPr lang="zh-CN" altLang="en-US" dirty="0" smtClean="0">
                <a:solidFill>
                  <a:srgbClr val="0070C0"/>
                </a:solidFill>
                <a:latin typeface="微软雅黑" panose="020B0503020204020204" pitchFamily="34" charset="-122"/>
                <a:ea typeface="微软雅黑" panose="020B0503020204020204" pitchFamily="34" charset="-122"/>
              </a:rPr>
              <a:t>法分析</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p:txBody>
          <a:bodyPr>
            <a:normAutofit/>
          </a:bodyPr>
          <a:lstStyle/>
          <a:p>
            <a:r>
              <a:rPr lang="zh-CN" altLang="zh-CN" sz="2400" dirty="0" smtClean="0">
                <a:latin typeface="微软雅黑" panose="020B0503020204020204" pitchFamily="34" charset="-122"/>
                <a:ea typeface="微软雅黑" panose="020B0503020204020204" pitchFamily="34" charset="-122"/>
              </a:rPr>
              <a:t>大部分选手将问题定义为生成标准词候选</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后续过滤获得最终标准词的流程。</a:t>
            </a:r>
            <a:endParaRPr lang="en-US" altLang="zh-CN" sz="2400" dirty="0" smtClean="0">
              <a:latin typeface="微软雅黑" panose="020B0503020204020204" pitchFamily="34" charset="-122"/>
              <a:ea typeface="微软雅黑" panose="020B0503020204020204" pitchFamily="34" charset="-122"/>
            </a:endParaRPr>
          </a:p>
          <a:p>
            <a:r>
              <a:rPr lang="en-US" sz="2400" dirty="0">
                <a:latin typeface="微软雅黑" panose="020B0503020204020204" pitchFamily="34" charset="-122"/>
                <a:ea typeface="微软雅黑" panose="020B0503020204020204" pitchFamily="34" charset="-122"/>
              </a:rPr>
              <a:t>BERT</a:t>
            </a:r>
            <a:r>
              <a:rPr lang="zh-CN" altLang="en-US" sz="2400" dirty="0">
                <a:latin typeface="微软雅黑" panose="020B0503020204020204" pitchFamily="34" charset="-122"/>
                <a:ea typeface="微软雅黑" panose="020B0503020204020204" pitchFamily="34" charset="-122"/>
              </a:rPr>
              <a:t>模型成为众多队伍的主要模型选择。</a:t>
            </a:r>
          </a:p>
          <a:p>
            <a:r>
              <a:rPr lang="zh-CN" altLang="en-US" sz="2400" dirty="0" smtClean="0">
                <a:latin typeface="微软雅黑" panose="020B0503020204020204" pitchFamily="34" charset="-122"/>
                <a:ea typeface="微软雅黑" panose="020B0503020204020204" pitchFamily="34" charset="-122"/>
              </a:rPr>
              <a:t>测试集经过预处理后，选手匹配到了部分训练集有标注的手术原词。</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候选词生成阶段，多模型的集成可以获得更高的召回率。</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词语相似度打分方面，额外语料预训练的单一</a:t>
            </a:r>
            <a:r>
              <a:rPr lang="en-US" altLang="zh-CN" sz="2400" dirty="0" smtClean="0">
                <a:latin typeface="微软雅黑" panose="020B0503020204020204" pitchFamily="34" charset="-122"/>
                <a:ea typeface="微软雅黑" panose="020B0503020204020204" pitchFamily="34" charset="-122"/>
              </a:rPr>
              <a:t>bert</a:t>
            </a:r>
            <a:r>
              <a:rPr lang="zh-CN" altLang="en-US" sz="2400" dirty="0" smtClean="0">
                <a:latin typeface="微软雅黑" panose="020B0503020204020204" pitchFamily="34" charset="-122"/>
                <a:ea typeface="微软雅黑" panose="020B0503020204020204" pitchFamily="34" charset="-122"/>
              </a:rPr>
              <a:t>模型效果不如多</a:t>
            </a:r>
            <a:r>
              <a:rPr lang="en-US" altLang="zh-CN" sz="2400" dirty="0" smtClean="0">
                <a:latin typeface="微软雅黑" panose="020B0503020204020204" pitchFamily="34" charset="-122"/>
                <a:ea typeface="微软雅黑" panose="020B0503020204020204" pitchFamily="34" charset="-122"/>
              </a:rPr>
              <a:t>bert-base</a:t>
            </a:r>
            <a:r>
              <a:rPr lang="zh-CN" altLang="en-US" sz="2400" dirty="0" smtClean="0">
                <a:latin typeface="微软雅黑" panose="020B0503020204020204" pitchFamily="34" charset="-122"/>
                <a:ea typeface="微软雅黑" panose="020B0503020204020204" pitchFamily="34" charset="-122"/>
              </a:rPr>
              <a:t>模型联合打分的效果提升大。</a:t>
            </a:r>
          </a:p>
          <a:p>
            <a:r>
              <a:rPr lang="zh-CN" altLang="en-US" sz="2400" dirty="0" smtClean="0">
                <a:latin typeface="微软雅黑" panose="020B0503020204020204" pitchFamily="34" charset="-122"/>
                <a:ea typeface="微软雅黑" panose="020B0503020204020204" pitchFamily="34" charset="-122"/>
                <a:sym typeface="+mn-ea"/>
              </a:rPr>
              <a:t>人工规则的加入对结果有直接提升，且部分规则具有一定泛化能力。</a:t>
            </a:r>
            <a:endParaRPr lang="zh-CN" altLang="en-US" sz="2400" dirty="0" smtClean="0">
              <a:latin typeface="微软雅黑" panose="020B0503020204020204" pitchFamily="34" charset="-122"/>
              <a:ea typeface="微软雅黑" panose="020B0503020204020204" pitchFamily="34" charset="-122"/>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3" name="Slide Number Placeholder 2"/>
          <p:cNvSpPr>
            <a:spLocks noGrp="1"/>
          </p:cNvSpPr>
          <p:nvPr>
            <p:ph type="sldNum" sz="quarter" idx="12"/>
          </p:nvPr>
        </p:nvSpPr>
        <p:spPr/>
        <p:txBody>
          <a:bodyPr/>
          <a:lstStyle/>
          <a:p>
            <a:fld id="{9AA7C5AE-1BEB-43AF-A100-009AA0021FD0}" type="slidenum">
              <a:rPr lang="en-US" smtClean="0"/>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70C0"/>
                </a:solidFill>
                <a:latin typeface="微软雅黑" panose="020B0503020204020204" pitchFamily="34" charset="-122"/>
                <a:ea typeface="微软雅黑" panose="020B0503020204020204" pitchFamily="34" charset="-122"/>
              </a:rPr>
              <a:t>口头报告及海报展示</a:t>
            </a:r>
            <a:endParaRPr 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nvGraphicFramePr>
        <p:xfrm>
          <a:off x="938084" y="1737899"/>
          <a:ext cx="10380474" cy="1483360"/>
        </p:xfrm>
        <a:graphic>
          <a:graphicData uri="http://schemas.openxmlformats.org/drawingml/2006/table">
            <a:tbl>
              <a:tblPr firstRow="1" bandRow="1">
                <a:tableStyleId>{5C22544A-7EE6-4342-B048-85BDC9FD1C3A}</a:tableStyleId>
              </a:tblPr>
              <a:tblGrid>
                <a:gridCol w="590868">
                  <a:extLst>
                    <a:ext uri="{9D8B030D-6E8A-4147-A177-3AD203B41FA5}">
                      <a16:colId xmlns:a16="http://schemas.microsoft.com/office/drawing/2014/main" val="20000"/>
                    </a:ext>
                  </a:extLst>
                </a:gridCol>
                <a:gridCol w="3207068">
                  <a:extLst>
                    <a:ext uri="{9D8B030D-6E8A-4147-A177-3AD203B41FA5}">
                      <a16:colId xmlns:a16="http://schemas.microsoft.com/office/drawing/2014/main" val="20001"/>
                    </a:ext>
                  </a:extLst>
                </a:gridCol>
                <a:gridCol w="1270318">
                  <a:extLst>
                    <a:ext uri="{9D8B030D-6E8A-4147-A177-3AD203B41FA5}">
                      <a16:colId xmlns:a16="http://schemas.microsoft.com/office/drawing/2014/main" val="20002"/>
                    </a:ext>
                  </a:extLst>
                </a:gridCol>
                <a:gridCol w="921068">
                  <a:extLst>
                    <a:ext uri="{9D8B030D-6E8A-4147-A177-3AD203B41FA5}">
                      <a16:colId xmlns:a16="http://schemas.microsoft.com/office/drawing/2014/main" val="20003"/>
                    </a:ext>
                  </a:extLst>
                </a:gridCol>
                <a:gridCol w="4391152">
                  <a:extLst>
                    <a:ext uri="{9D8B030D-6E8A-4147-A177-3AD203B41FA5}">
                      <a16:colId xmlns:a16="http://schemas.microsoft.com/office/drawing/2014/main" val="20004"/>
                    </a:ext>
                  </a:extLst>
                </a:gridCol>
              </a:tblGrid>
              <a:tr h="370840">
                <a:tc>
                  <a:txBody>
                    <a:bodyPr/>
                    <a:lstStyle/>
                    <a:p>
                      <a:r>
                        <a:rPr lang="zh-CN" altLang="en-US" sz="1400" dirty="0" smtClean="0">
                          <a:latin typeface="微软雅黑" panose="020B0503020204020204" pitchFamily="34" charset="-122"/>
                          <a:ea typeface="微软雅黑" panose="020B0503020204020204" pitchFamily="34" charset="-122"/>
                        </a:rPr>
                        <a:t>排名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参赛单位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队伍名称</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报告人</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报告题目</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370840">
                <a:tc>
                  <a:txBody>
                    <a:bodyPr/>
                    <a:lstStyle/>
                    <a:p>
                      <a:r>
                        <a:rPr lang="en-US" sz="1400" dirty="0" smtClean="0">
                          <a:latin typeface="微软雅黑" panose="020B0503020204020204" pitchFamily="34" charset="-122"/>
                          <a:ea typeface="微软雅黑" panose="020B0503020204020204" pitchFamily="34" charset="-122"/>
                        </a:rPr>
                        <a:t>1</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云知声智能科技股份有限公司</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Dolphin-ICI</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崇伟峰</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基于</a:t>
                      </a:r>
                      <a:r>
                        <a:rPr lang="en-US" altLang="zh-CN" sz="1400" dirty="0" smtClean="0">
                          <a:latin typeface="微软雅黑" panose="020B0503020204020204" pitchFamily="34" charset="-122"/>
                          <a:ea typeface="微软雅黑" panose="020B0503020204020204" pitchFamily="34" charset="-122"/>
                        </a:rPr>
                        <a:t>BERT</a:t>
                      </a:r>
                      <a:r>
                        <a:rPr lang="zh-CN" altLang="en-US" sz="1400" dirty="0" smtClean="0">
                          <a:latin typeface="微软雅黑" panose="020B0503020204020204" pitchFamily="34" charset="-122"/>
                          <a:ea typeface="微软雅黑" panose="020B0503020204020204" pitchFamily="34" charset="-122"/>
                        </a:rPr>
                        <a:t>蕴含分数排序的术语标准化系统</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370840">
                <a:tc>
                  <a:txBody>
                    <a:bodyPr/>
                    <a:lstStyle/>
                    <a:p>
                      <a:r>
                        <a:rPr lang="en-US" sz="1400" dirty="0" smtClean="0">
                          <a:latin typeface="微软雅黑" panose="020B0503020204020204" pitchFamily="34" charset="-122"/>
                          <a:ea typeface="微软雅黑" panose="020B0503020204020204" pitchFamily="34" charset="-122"/>
                        </a:rPr>
                        <a:t>2</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阿里巴巴</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BioMed_NLP</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谭传奇</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基于检索和重排序的手术名称标准化研究</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370840">
                <a:tc>
                  <a:txBody>
                    <a:bodyPr/>
                    <a:lstStyle/>
                    <a:p>
                      <a:r>
                        <a:rPr lang="en-US" sz="1400" dirty="0" smtClean="0">
                          <a:latin typeface="微软雅黑" panose="020B0503020204020204" pitchFamily="34" charset="-122"/>
                          <a:ea typeface="微软雅黑" panose="020B0503020204020204" pitchFamily="34" charset="-122"/>
                        </a:rPr>
                        <a:t>3</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北京中科凡语科技有限公司</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凡医</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薛晨</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深度生成式模型在临床术语标准化中的应用</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1370939"/>
            <a:ext cx="3012363"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前三</a:t>
            </a:r>
            <a:r>
              <a:rPr lang="zh-CN" altLang="en-US" dirty="0" smtClean="0">
                <a:latin typeface="微软雅黑" panose="020B0503020204020204" pitchFamily="34" charset="-122"/>
                <a:ea typeface="微软雅黑" panose="020B0503020204020204" pitchFamily="34" charset="-122"/>
              </a:rPr>
              <a:t>名报告题目及作者：</a:t>
            </a:r>
            <a:endParaRPr 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838200" y="3244895"/>
            <a:ext cx="2319866"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海报题目及作者：</a:t>
            </a:r>
            <a:endParaRPr lang="en-US" dirty="0">
              <a:latin typeface="微软雅黑" panose="020B0503020204020204" pitchFamily="34" charset="-122"/>
              <a:ea typeface="微软雅黑" panose="020B0503020204020204" pitchFamily="34" charset="-122"/>
            </a:endParaRPr>
          </a:p>
        </p:txBody>
      </p:sp>
      <p:graphicFrame>
        <p:nvGraphicFramePr>
          <p:cNvPr id="7" name="Table 6"/>
          <p:cNvGraphicFramePr>
            <a:graphicFrameLocks noGrp="1"/>
          </p:cNvGraphicFramePr>
          <p:nvPr/>
        </p:nvGraphicFramePr>
        <p:xfrm>
          <a:off x="938084" y="3628889"/>
          <a:ext cx="10380474" cy="2697480"/>
        </p:xfrm>
        <a:graphic>
          <a:graphicData uri="http://schemas.openxmlformats.org/drawingml/2006/table">
            <a:tbl>
              <a:tblPr firstRow="1" bandRow="1">
                <a:tableStyleId>{5C22544A-7EE6-4342-B048-85BDC9FD1C3A}</a:tableStyleId>
              </a:tblPr>
              <a:tblGrid>
                <a:gridCol w="1110227">
                  <a:extLst>
                    <a:ext uri="{9D8B030D-6E8A-4147-A177-3AD203B41FA5}">
                      <a16:colId xmlns:a16="http://schemas.microsoft.com/office/drawing/2014/main" val="20000"/>
                    </a:ext>
                  </a:extLst>
                </a:gridCol>
                <a:gridCol w="4195027">
                  <a:extLst>
                    <a:ext uri="{9D8B030D-6E8A-4147-A177-3AD203B41FA5}">
                      <a16:colId xmlns:a16="http://schemas.microsoft.com/office/drawing/2014/main" val="20001"/>
                    </a:ext>
                  </a:extLst>
                </a:gridCol>
                <a:gridCol w="1161046">
                  <a:extLst>
                    <a:ext uri="{9D8B030D-6E8A-4147-A177-3AD203B41FA5}">
                      <a16:colId xmlns:a16="http://schemas.microsoft.com/office/drawing/2014/main" val="20002"/>
                    </a:ext>
                  </a:extLst>
                </a:gridCol>
                <a:gridCol w="3914174">
                  <a:extLst>
                    <a:ext uri="{9D8B030D-6E8A-4147-A177-3AD203B41FA5}">
                      <a16:colId xmlns:a16="http://schemas.microsoft.com/office/drawing/2014/main" val="20003"/>
                    </a:ext>
                  </a:extLst>
                </a:gridCol>
              </a:tblGrid>
              <a:tr h="275243">
                <a:tc>
                  <a:txBody>
                    <a:bodyPr/>
                    <a:lstStyle/>
                    <a:p>
                      <a:r>
                        <a:rPr lang="zh-CN" altLang="en-US" sz="1400" dirty="0" smtClean="0">
                          <a:latin typeface="微软雅黑" panose="020B0503020204020204" pitchFamily="34" charset="-122"/>
                          <a:ea typeface="微软雅黑" panose="020B0503020204020204" pitchFamily="34" charset="-122"/>
                        </a:rPr>
                        <a:t>排名</a:t>
                      </a:r>
                      <a:endParaRPr lang="en-US" sz="1400" dirty="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smtClean="0">
                          <a:latin typeface="微软雅黑" panose="020B0503020204020204" pitchFamily="34" charset="-122"/>
                          <a:ea typeface="微软雅黑" panose="020B0503020204020204" pitchFamily="34" charset="-122"/>
                        </a:rPr>
                        <a:t>参赛单位</a:t>
                      </a:r>
                      <a:endParaRPr lang="en-US" sz="1400" dirty="0" smtClean="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smtClean="0">
                          <a:latin typeface="微软雅黑" panose="020B0503020204020204" pitchFamily="34" charset="-122"/>
                          <a:ea typeface="微软雅黑" panose="020B0503020204020204" pitchFamily="34" charset="-122"/>
                        </a:rPr>
                        <a:t>队伍名称</a:t>
                      </a:r>
                      <a:endParaRPr lang="en-US" sz="1400" dirty="0" smtClean="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海报题目</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275243">
                <a:tc>
                  <a:txBody>
                    <a:bodyPr/>
                    <a:lstStyle/>
                    <a:p>
                      <a:r>
                        <a:rPr lang="en-US" sz="1400" dirty="0" smtClean="0">
                          <a:latin typeface="微软雅黑" panose="020B0503020204020204" pitchFamily="34" charset="-122"/>
                          <a:ea typeface="微软雅黑" panose="020B0503020204020204" pitchFamily="34" charset="-122"/>
                        </a:rPr>
                        <a:t>4</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大连理工大学信息检索实验室文本挖掘组</a:t>
                      </a:r>
                    </a:p>
                  </a:txBody>
                  <a:tcPr marL="7620" marR="7620" marT="7620" marB="0"/>
                </a:tc>
                <a:tc>
                  <a:txBody>
                    <a:bodyPr/>
                    <a:lstStyle/>
                    <a:p>
                      <a:pPr algn="l" fontAlgn="b"/>
                      <a:r>
                        <a:rPr lang="en-US" sz="1400" b="0" i="0" u="none" strike="noStrike" dirty="0">
                          <a:solidFill>
                            <a:srgbClr val="000000"/>
                          </a:solidFill>
                          <a:effectLst/>
                          <a:latin typeface="微软雅黑" panose="020B0503020204020204" pitchFamily="34" charset="-122"/>
                          <a:ea typeface="微软雅黑" panose="020B0503020204020204" pitchFamily="34" charset="-122"/>
                        </a:rPr>
                        <a:t>DUTIRTM</a:t>
                      </a:r>
                    </a:p>
                  </a:txBody>
                  <a:tcPr marL="7620" marR="7620" marT="7620" marB="0"/>
                </a:tc>
                <a:tc>
                  <a:txBody>
                    <a:bodyPr/>
                    <a:lstStyle/>
                    <a:p>
                      <a:pPr algn="l" fontAlgn="b"/>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DUTIR</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临床术语标准化评测报告</a:t>
                      </a:r>
                    </a:p>
                  </a:txBody>
                  <a:tcPr marL="7620" marR="7620" marT="7620" marB="0"/>
                </a:tc>
                <a:extLst>
                  <a:ext uri="{0D108BD9-81ED-4DB2-BD59-A6C34878D82A}">
                    <a16:rowId xmlns:a16="http://schemas.microsoft.com/office/drawing/2014/main" val="10001"/>
                  </a:ext>
                </a:extLst>
              </a:tr>
              <a:tr h="275243">
                <a:tc>
                  <a:txBody>
                    <a:bodyPr/>
                    <a:lstStyle/>
                    <a:p>
                      <a:r>
                        <a:rPr lang="en-US" sz="1400" dirty="0" smtClean="0">
                          <a:latin typeface="微软雅黑" panose="020B0503020204020204" pitchFamily="34" charset="-122"/>
                          <a:ea typeface="微软雅黑" panose="020B0503020204020204" pitchFamily="34" charset="-122"/>
                        </a:rPr>
                        <a:t>5</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北京协和医学院</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中国医学科学院医学信息研究所</a:t>
                      </a:r>
                    </a:p>
                  </a:txBody>
                  <a:tcPr marL="7620" marR="7620" marT="7620" marB="0"/>
                </a:tc>
                <a:tc>
                  <a:txBody>
                    <a:bodyPr/>
                    <a:lstStyle/>
                    <a:p>
                      <a:pPr algn="l" fontAlgn="b"/>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努力！奋斗！</a:t>
                      </a:r>
                    </a:p>
                  </a:txBody>
                  <a:tcPr marL="7620" marR="7620" marT="7620" marB="0"/>
                </a:tc>
                <a:tc>
                  <a:txBody>
                    <a:bodyPr/>
                    <a:lstStyle/>
                    <a:p>
                      <a:pPr algn="l" fontAlgn="b"/>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基于文本相似度和</a:t>
                      </a:r>
                      <a:r>
                        <a:rPr lang="en-US" altLang="zh-CN" sz="1400" b="0" i="0" u="none" strike="noStrike">
                          <a:solidFill>
                            <a:srgbClr val="000000"/>
                          </a:solidFill>
                          <a:effectLst/>
                          <a:latin typeface="微软雅黑" panose="020B0503020204020204" pitchFamily="34" charset="-122"/>
                          <a:ea typeface="微软雅黑" panose="020B0503020204020204" pitchFamily="34" charset="-122"/>
                        </a:rPr>
                        <a:t>BERT</a:t>
                      </a:r>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的临床术语标准化方法</a:t>
                      </a:r>
                    </a:p>
                  </a:txBody>
                  <a:tcPr marL="7620" marR="7620" marT="7620" marB="0"/>
                </a:tc>
                <a:extLst>
                  <a:ext uri="{0D108BD9-81ED-4DB2-BD59-A6C34878D82A}">
                    <a16:rowId xmlns:a16="http://schemas.microsoft.com/office/drawing/2014/main" val="10002"/>
                  </a:ext>
                </a:extLst>
              </a:tr>
              <a:tr h="275243">
                <a:tc>
                  <a:txBody>
                    <a:bodyPr/>
                    <a:lstStyle/>
                    <a:p>
                      <a:r>
                        <a:rPr lang="en-US" sz="1400" dirty="0" smtClean="0">
                          <a:latin typeface="微软雅黑" panose="020B0503020204020204" pitchFamily="34" charset="-122"/>
                          <a:ea typeface="微软雅黑" panose="020B0503020204020204" pitchFamily="34" charset="-122"/>
                        </a:rPr>
                        <a:t>6</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个人</a:t>
                      </a:r>
                    </a:p>
                  </a:txBody>
                  <a:tcPr marL="7620" marR="7620" marT="7620" marB="0"/>
                </a:tc>
                <a:tc>
                  <a:txBody>
                    <a:bodyPr/>
                    <a:lstStyle/>
                    <a:p>
                      <a:pPr algn="l" fontAlgn="b"/>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2019</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萌新</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变分术语嵌入：基于变分自编码器（</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VAE</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）的临床术语标准化方法</a:t>
                      </a:r>
                    </a:p>
                  </a:txBody>
                  <a:tcPr marL="7620" marR="7620" marT="7620" marB="0"/>
                </a:tc>
                <a:extLst>
                  <a:ext uri="{0D108BD9-81ED-4DB2-BD59-A6C34878D82A}">
                    <a16:rowId xmlns:a16="http://schemas.microsoft.com/office/drawing/2014/main" val="10003"/>
                  </a:ext>
                </a:extLst>
              </a:tr>
              <a:tr h="275243">
                <a:tc>
                  <a:txBody>
                    <a:bodyPr/>
                    <a:lstStyle/>
                    <a:p>
                      <a:r>
                        <a:rPr lang="en-US" sz="1400" dirty="0" smtClean="0">
                          <a:latin typeface="微软雅黑" panose="020B0503020204020204" pitchFamily="34" charset="-122"/>
                          <a:ea typeface="微软雅黑" panose="020B0503020204020204" pitchFamily="34" charset="-122"/>
                        </a:rPr>
                        <a:t>7</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北京深睿博联科技有限责任公司</a:t>
                      </a:r>
                    </a:p>
                  </a:txBody>
                  <a:tcPr marL="7620" marR="7620" marT="7620" marB="0"/>
                </a:tc>
                <a:tc>
                  <a:txBody>
                    <a:bodyPr/>
                    <a:lstStyle/>
                    <a:p>
                      <a:pPr algn="l" fontAlgn="b"/>
                      <a:r>
                        <a:rPr lang="en-US" sz="1400" b="0" i="0" u="none" strike="noStrike" dirty="0">
                          <a:solidFill>
                            <a:srgbClr val="000000"/>
                          </a:solidFill>
                          <a:effectLst/>
                          <a:latin typeface="微软雅黑" panose="020B0503020204020204" pitchFamily="34" charset="-122"/>
                          <a:ea typeface="微软雅黑" panose="020B0503020204020204" pitchFamily="34" charset="-122"/>
                        </a:rPr>
                        <a:t>SR_BJ_R&amp;D</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基于</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BERT-</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迁移学习与规则匹配模型的临床术语标准化方案</a:t>
                      </a:r>
                    </a:p>
                  </a:txBody>
                  <a:tcPr marL="7620" marR="7620" marT="7620" marB="0"/>
                </a:tc>
                <a:extLst>
                  <a:ext uri="{0D108BD9-81ED-4DB2-BD59-A6C34878D82A}">
                    <a16:rowId xmlns:a16="http://schemas.microsoft.com/office/drawing/2014/main" val="10004"/>
                  </a:ext>
                </a:extLst>
              </a:tr>
              <a:tr h="275243">
                <a:tc>
                  <a:txBody>
                    <a:bodyPr/>
                    <a:lstStyle/>
                    <a:p>
                      <a:r>
                        <a:rPr lang="en-US" sz="1400" dirty="0" smtClean="0">
                          <a:latin typeface="微软雅黑" panose="020B0503020204020204" pitchFamily="34" charset="-122"/>
                          <a:ea typeface="微软雅黑" panose="020B0503020204020204" pitchFamily="34" charset="-122"/>
                        </a:rPr>
                        <a:t>8</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山西大学计算机与信息技术学院</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深兰</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基于生成模型的术语标准化</a:t>
                      </a:r>
                    </a:p>
                  </a:txBody>
                  <a:tcPr marL="7620" marR="7620" marT="7620" marB="0"/>
                </a:tc>
                <a:extLst>
                  <a:ext uri="{0D108BD9-81ED-4DB2-BD59-A6C34878D82A}">
                    <a16:rowId xmlns:a16="http://schemas.microsoft.com/office/drawing/2014/main" val="10005"/>
                  </a:ext>
                </a:extLst>
              </a:tr>
              <a:tr h="275243">
                <a:tc>
                  <a:txBody>
                    <a:bodyPr/>
                    <a:lstStyle/>
                    <a:p>
                      <a:r>
                        <a:rPr lang="en-US" sz="1400" dirty="0" smtClean="0">
                          <a:latin typeface="微软雅黑" panose="020B0503020204020204" pitchFamily="34" charset="-122"/>
                          <a:ea typeface="微软雅黑" panose="020B0503020204020204" pitchFamily="34" charset="-122"/>
                        </a:rPr>
                        <a:t>9</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中国医学科学院医学信息研究所</a:t>
                      </a:r>
                    </a:p>
                  </a:txBody>
                  <a:tcPr marL="7620" marR="7620" marT="7620" marB="0"/>
                </a:tc>
                <a:tc>
                  <a:txBody>
                    <a:bodyPr/>
                    <a:lstStyle/>
                    <a:p>
                      <a:pPr algn="l" fontAlgn="b"/>
                      <a:r>
                        <a:rPr lang="zh-CN" altLang="en-US" sz="1400" b="0" i="0" u="none" strike="noStrike">
                          <a:solidFill>
                            <a:srgbClr val="000000"/>
                          </a:solidFill>
                          <a:effectLst/>
                          <a:latin typeface="微软雅黑" panose="020B0503020204020204" pitchFamily="34" charset="-122"/>
                          <a:ea typeface="微软雅黑" panose="020B0503020204020204" pitchFamily="34" charset="-122"/>
                        </a:rPr>
                        <a:t>和协队</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面向电子病历语义规范化的术语标准化研究</a:t>
                      </a:r>
                    </a:p>
                  </a:txBody>
                  <a:tcPr marL="7620" marR="7620" marT="7620" marB="0"/>
                </a:tc>
                <a:extLst>
                  <a:ext uri="{0D108BD9-81ED-4DB2-BD59-A6C34878D82A}">
                    <a16:rowId xmlns:a16="http://schemas.microsoft.com/office/drawing/2014/main" val="10006"/>
                  </a:ext>
                </a:extLst>
              </a:tr>
              <a:tr h="275243">
                <a:tc>
                  <a:txBody>
                    <a:bodyPr/>
                    <a:lstStyle/>
                    <a:p>
                      <a:r>
                        <a:rPr lang="en-US" sz="1400" dirty="0" smtClean="0">
                          <a:latin typeface="微软雅黑" panose="020B0503020204020204" pitchFamily="34" charset="-122"/>
                          <a:ea typeface="微软雅黑" panose="020B0503020204020204" pitchFamily="34" charset="-122"/>
                        </a:rPr>
                        <a:t>10</a:t>
                      </a:r>
                      <a:endParaRPr lang="en-US" sz="14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中国医学科学院医学信息研究所</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评测小分队</a:t>
                      </a:r>
                    </a:p>
                  </a:txBody>
                  <a:tcPr marL="7620" marR="7620" marT="7620" marB="0"/>
                </a:tc>
                <a:tc>
                  <a:txBody>
                    <a:bodyPr/>
                    <a:lstStyle/>
                    <a:p>
                      <a:pPr algn="l" fontAlgn="b"/>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基于</a:t>
                      </a:r>
                      <a:r>
                        <a:rPr lang="en-US" altLang="zh-CN" sz="1400" b="0" i="0" u="none" strike="noStrike" dirty="0">
                          <a:solidFill>
                            <a:srgbClr val="000000"/>
                          </a:solidFill>
                          <a:effectLst/>
                          <a:latin typeface="微软雅黑" panose="020B0503020204020204" pitchFamily="34" charset="-122"/>
                          <a:ea typeface="微软雅黑" panose="020B0503020204020204" pitchFamily="34" charset="-122"/>
                        </a:rPr>
                        <a:t>BERT</a:t>
                      </a:r>
                      <a:r>
                        <a:rPr lang="zh-CN" altLang="en-US" sz="1400" b="0" i="0" u="none" strike="noStrike" dirty="0">
                          <a:solidFill>
                            <a:srgbClr val="000000"/>
                          </a:solidFill>
                          <a:effectLst/>
                          <a:latin typeface="微软雅黑" panose="020B0503020204020204" pitchFamily="34" charset="-122"/>
                          <a:ea typeface="微软雅黑" panose="020B0503020204020204" pitchFamily="34" charset="-122"/>
                        </a:rPr>
                        <a:t>句向量和相似度计算的临床术语标准化</a:t>
                      </a:r>
                    </a:p>
                  </a:txBody>
                  <a:tcPr marL="7620" marR="7620" marT="7620" marB="0"/>
                </a:tc>
                <a:extLst>
                  <a:ext uri="{0D108BD9-81ED-4DB2-BD59-A6C34878D82A}">
                    <a16:rowId xmlns:a16="http://schemas.microsoft.com/office/drawing/2014/main" val="10007"/>
                  </a:ext>
                </a:extLst>
              </a:tr>
            </a:tbl>
          </a:graphicData>
        </a:graphic>
      </p:graphicFrame>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13</a:t>
            </a:fld>
            <a:endParaRPr lang="en-US"/>
          </a:p>
        </p:txBody>
      </p:sp>
      <p:sp>
        <p:nvSpPr>
          <p:cNvPr id="4" name="Rectangle 3"/>
          <p:cNvSpPr/>
          <p:nvPr/>
        </p:nvSpPr>
        <p:spPr>
          <a:xfrm>
            <a:off x="838200" y="6341031"/>
            <a:ext cx="6892636" cy="307777"/>
          </a:xfrm>
          <a:prstGeom prst="rect">
            <a:avLst/>
          </a:prstGeom>
        </p:spPr>
        <p:txBody>
          <a:bodyPr wrap="square">
            <a:spAutoFit/>
          </a:bodyPr>
          <a:lstStyle/>
          <a:p>
            <a:r>
              <a:rPr lang="en-US" sz="1400" dirty="0">
                <a:latin typeface="微软雅黑" panose="020B0503020204020204" pitchFamily="34" charset="-122"/>
                <a:ea typeface="微软雅黑" panose="020B0503020204020204" pitchFamily="34" charset="-122"/>
              </a:rPr>
              <a:t>共有10支队伍展示poster。前三名poster题目与报告题目相同</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450108"/>
          <a:ext cx="12192000" cy="375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2" name="Slide Number Placeholder 1"/>
          <p:cNvSpPr>
            <a:spLocks noGrp="1"/>
          </p:cNvSpPr>
          <p:nvPr>
            <p:ph type="sldNum" sz="quarter" idx="12"/>
          </p:nvPr>
        </p:nvSpPr>
        <p:spPr/>
        <p:txBody>
          <a:bodyPr/>
          <a:lstStyle/>
          <a:p>
            <a:fld id="{9AA7C5AE-1BEB-43AF-A100-009AA0021FD0}" type="slidenum">
              <a:rPr lang="en-US" smtClean="0"/>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任务</a:t>
            </a:r>
            <a:r>
              <a:rPr lang="zh-CN" altLang="en-US" dirty="0" smtClean="0">
                <a:solidFill>
                  <a:srgbClr val="0070C0"/>
                </a:solidFill>
                <a:latin typeface="微软雅黑" panose="020B0503020204020204" pitchFamily="34" charset="-122"/>
                <a:ea typeface="微软雅黑" panose="020B0503020204020204" pitchFamily="34" charset="-122"/>
              </a:rPr>
              <a:t>描述</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迁移学习是自然语言处理中的重要一环，其主要目的是通过从已学习的相关任务中转移知识来改进新任务的学习效果，从而提高模型的泛化能力。</a:t>
            </a:r>
          </a:p>
          <a:p>
            <a:endParaRPr lang="zh-CN" altLang="en-US"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本次评测任务的主要目标是针对中文的疾病问答数据，进行病种间的迁移学习。具体而言，给定来自</a:t>
            </a: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个不同病种的问句对，要求判定两个句子语义是否相同或者相近。所有语料来自互联网上患者真实的问题，并经过了筛选和人工的意图匹配标注。</a:t>
            </a:r>
            <a:endParaRPr lang="en-US" sz="2400" dirty="0">
              <a:latin typeface="微软雅黑" panose="020B0503020204020204" pitchFamily="34" charset="-122"/>
              <a:ea typeface="微软雅黑" panose="020B0503020204020204" pitchFamily="34" charset="-122"/>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5" name="Slide Number Placeholder 4"/>
          <p:cNvSpPr>
            <a:spLocks noGrp="1"/>
          </p:cNvSpPr>
          <p:nvPr>
            <p:ph type="sldNum" sz="quarter" idx="12"/>
          </p:nvPr>
        </p:nvSpPr>
        <p:spPr/>
        <p:txBody>
          <a:bodyPr/>
          <a:lstStyle/>
          <a:p>
            <a:fld id="{9AA7C5AE-1BEB-43AF-A100-009AA0021FD0}" type="slidenum">
              <a:rPr lang="en-US" smtClean="0"/>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数据</a:t>
            </a:r>
            <a:r>
              <a:rPr lang="zh-CN" altLang="en-US" dirty="0" smtClean="0">
                <a:solidFill>
                  <a:srgbClr val="0070C0"/>
                </a:solidFill>
                <a:latin typeface="微软雅黑" panose="020B0503020204020204" pitchFamily="34" charset="-122"/>
                <a:ea typeface="微软雅黑" panose="020B0503020204020204" pitchFamily="34" charset="-122"/>
              </a:rPr>
              <a:t>说明</a:t>
            </a:r>
            <a:endParaRPr 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4" name="Content Placeholder 3"/>
          <p:cNvGraphicFramePr>
            <a:graphicFrameLocks noGrp="1"/>
          </p:cNvGraphicFramePr>
          <p:nvPr>
            <p:ph idx="1"/>
          </p:nvPr>
        </p:nvGraphicFramePr>
        <p:xfrm>
          <a:off x="881141" y="1527973"/>
          <a:ext cx="10515600" cy="235204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628900">
                  <a:extLst>
                    <a:ext uri="{9D8B030D-6E8A-4147-A177-3AD203B41FA5}">
                      <a16:colId xmlns:a16="http://schemas.microsoft.com/office/drawing/2014/main" val="20002"/>
                    </a:ext>
                  </a:extLst>
                </a:gridCol>
                <a:gridCol w="2628900">
                  <a:extLst>
                    <a:ext uri="{9D8B030D-6E8A-4147-A177-3AD203B41FA5}">
                      <a16:colId xmlns:a16="http://schemas.microsoft.com/office/drawing/2014/main" val="20003"/>
                    </a:ext>
                  </a:extLst>
                </a:gridCol>
              </a:tblGrid>
              <a:tr h="370840">
                <a:tc>
                  <a:txBody>
                    <a:bodyPr/>
                    <a:lstStyle/>
                    <a:p>
                      <a:pPr algn="l"/>
                      <a:endParaRPr lang="en-US" sz="2000" dirty="0"/>
                    </a:p>
                  </a:txBody>
                  <a:tcPr anchor="ctr"/>
                </a:tc>
                <a:tc>
                  <a:txBody>
                    <a:bodyPr/>
                    <a:lstStyle/>
                    <a:p>
                      <a:pPr algn="l"/>
                      <a:r>
                        <a:rPr lang="en-US" altLang="zh-CN" sz="2000" dirty="0" smtClean="0"/>
                        <a:t>Train</a:t>
                      </a:r>
                      <a:r>
                        <a:rPr lang="en-US" altLang="zh-CN" sz="2000" baseline="0" dirty="0" smtClean="0"/>
                        <a:t> </a:t>
                      </a:r>
                      <a:r>
                        <a:rPr lang="en-US" altLang="zh-CN" sz="2000" dirty="0" smtClean="0"/>
                        <a:t>data</a:t>
                      </a:r>
                      <a:endParaRPr lang="en-US" sz="2000" dirty="0"/>
                    </a:p>
                  </a:txBody>
                  <a:tcPr anchor="ctr"/>
                </a:tc>
                <a:tc>
                  <a:txBody>
                    <a:bodyPr/>
                    <a:lstStyle/>
                    <a:p>
                      <a:pPr algn="l"/>
                      <a:r>
                        <a:rPr lang="en-US" sz="2000" dirty="0" smtClean="0"/>
                        <a:t>Dev data</a:t>
                      </a:r>
                      <a:endParaRPr lang="en-US" sz="2000" dirty="0"/>
                    </a:p>
                  </a:txBody>
                  <a:tcPr anchor="ctr"/>
                </a:tc>
                <a:tc>
                  <a:txBody>
                    <a:bodyPr/>
                    <a:lstStyle/>
                    <a:p>
                      <a:pPr algn="l"/>
                      <a:r>
                        <a:rPr lang="en-US" altLang="zh-CN" sz="2000" dirty="0" smtClean="0"/>
                        <a:t>Test data</a:t>
                      </a:r>
                      <a:endParaRPr lang="en-US" sz="2000" dirty="0"/>
                    </a:p>
                  </a:txBody>
                  <a:tcPr anchor="ctr"/>
                </a:tc>
                <a:extLst>
                  <a:ext uri="{0D108BD9-81ED-4DB2-BD59-A6C34878D82A}">
                    <a16:rowId xmlns:a16="http://schemas.microsoft.com/office/drawing/2014/main" val="10000"/>
                  </a:ext>
                </a:extLst>
              </a:tr>
              <a:tr h="370840">
                <a:tc>
                  <a:txBody>
                    <a:bodyPr/>
                    <a:lstStyle/>
                    <a:p>
                      <a:pPr algn="l"/>
                      <a:r>
                        <a:rPr lang="en-US" sz="2000" dirty="0" smtClean="0"/>
                        <a:t>diabetes</a:t>
                      </a:r>
                      <a:endParaRPr lang="en-US" sz="2000" dirty="0"/>
                    </a:p>
                  </a:txBody>
                  <a:tcPr anchor="ctr"/>
                </a:tc>
                <a:tc>
                  <a:txBody>
                    <a:bodyPr/>
                    <a:lstStyle/>
                    <a:p>
                      <a:pPr algn="l"/>
                      <a:r>
                        <a:rPr lang="en-US" sz="2000" dirty="0" smtClean="0"/>
                        <a:t>10000</a:t>
                      </a:r>
                      <a:endParaRPr lang="en-US" sz="2000" dirty="0"/>
                    </a:p>
                  </a:txBody>
                  <a:tcPr anchor="ctr"/>
                </a:tc>
                <a:tc>
                  <a:txBody>
                    <a:bodyPr/>
                    <a:lstStyle/>
                    <a:p>
                      <a:pPr algn="l"/>
                      <a:r>
                        <a:rPr lang="en-US" sz="2000" dirty="0" smtClean="0"/>
                        <a:t>2000</a:t>
                      </a:r>
                      <a:endParaRPr lang="en-US" sz="2000" dirty="0"/>
                    </a:p>
                  </a:txBody>
                  <a:tcPr anchor="ctr"/>
                </a:tc>
                <a:tc rowSpan="5">
                  <a:txBody>
                    <a:bodyPr/>
                    <a:lstStyle/>
                    <a:p>
                      <a:pPr algn="l"/>
                      <a:r>
                        <a:rPr lang="en-US" sz="2000" dirty="0" smtClean="0"/>
                        <a:t>50000</a:t>
                      </a:r>
                      <a:endParaRPr lang="en-US" sz="2000" dirty="0"/>
                    </a:p>
                  </a:txBody>
                  <a:tcPr anchor="ctr"/>
                </a:tc>
                <a:extLst>
                  <a:ext uri="{0D108BD9-81ED-4DB2-BD59-A6C34878D82A}">
                    <a16:rowId xmlns:a16="http://schemas.microsoft.com/office/drawing/2014/main" val="10001"/>
                  </a:ext>
                </a:extLst>
              </a:tr>
              <a:tr h="370840">
                <a:tc>
                  <a:txBody>
                    <a:bodyPr/>
                    <a:lstStyle/>
                    <a:p>
                      <a:pPr algn="l"/>
                      <a:r>
                        <a:rPr lang="en-US" sz="2000" dirty="0" smtClean="0"/>
                        <a:t>hypertension</a:t>
                      </a:r>
                      <a:endParaRPr lang="en-US" sz="2000" dirty="0"/>
                    </a:p>
                  </a:txBody>
                  <a:tcPr anchor="ctr"/>
                </a:tc>
                <a:tc>
                  <a:txBody>
                    <a:bodyPr/>
                    <a:lstStyle/>
                    <a:p>
                      <a:pPr algn="l"/>
                      <a:r>
                        <a:rPr lang="en-US" sz="2000" dirty="0" smtClean="0"/>
                        <a:t>2500</a:t>
                      </a:r>
                      <a:endParaRPr lang="en-US" sz="2000" dirty="0"/>
                    </a:p>
                  </a:txBody>
                  <a:tcPr anchor="ctr"/>
                </a:tc>
                <a:tc>
                  <a:txBody>
                    <a:bodyPr/>
                    <a:lstStyle/>
                    <a:p>
                      <a:pPr algn="l"/>
                      <a:r>
                        <a:rPr lang="en-US" sz="2000" dirty="0" smtClean="0"/>
                        <a:t>2000</a:t>
                      </a:r>
                      <a:endParaRPr lang="en-US" sz="2000" dirty="0"/>
                    </a:p>
                  </a:txBody>
                  <a:tcPr anchor="ctr"/>
                </a:tc>
                <a:tc vMerge="1">
                  <a:txBody>
                    <a:bodyPr/>
                    <a:lstStyle/>
                    <a:p>
                      <a:endParaRPr lang="en-US"/>
                    </a:p>
                  </a:txBody>
                  <a:tcPr/>
                </a:tc>
                <a:extLst>
                  <a:ext uri="{0D108BD9-81ED-4DB2-BD59-A6C34878D82A}">
                    <a16:rowId xmlns:a16="http://schemas.microsoft.com/office/drawing/2014/main" val="10002"/>
                  </a:ext>
                </a:extLst>
              </a:tr>
              <a:tr h="370840">
                <a:tc>
                  <a:txBody>
                    <a:bodyPr/>
                    <a:lstStyle/>
                    <a:p>
                      <a:pPr algn="l"/>
                      <a:r>
                        <a:rPr lang="en-US" sz="2000" dirty="0" smtClean="0"/>
                        <a:t>hepatitis</a:t>
                      </a:r>
                      <a:endParaRPr lang="en-US" sz="2000" dirty="0"/>
                    </a:p>
                  </a:txBody>
                  <a:tcPr anchor="ctr"/>
                </a:tc>
                <a:tc>
                  <a:txBody>
                    <a:bodyPr/>
                    <a:lstStyle/>
                    <a:p>
                      <a:pPr algn="l"/>
                      <a:r>
                        <a:rPr lang="en-US" sz="2000" dirty="0" smtClean="0"/>
                        <a:t>2500</a:t>
                      </a:r>
                      <a:endParaRPr lang="en-US" sz="2000" dirty="0"/>
                    </a:p>
                  </a:txBody>
                  <a:tcPr anchor="ctr"/>
                </a:tc>
                <a:tc>
                  <a:txBody>
                    <a:bodyPr/>
                    <a:lstStyle/>
                    <a:p>
                      <a:pPr algn="l"/>
                      <a:r>
                        <a:rPr lang="en-US" sz="2000" dirty="0" smtClean="0"/>
                        <a:t>2000</a:t>
                      </a:r>
                      <a:endParaRPr lang="en-US" sz="2000" dirty="0"/>
                    </a:p>
                  </a:txBody>
                  <a:tcPr anchor="ctr"/>
                </a:tc>
                <a:tc vMerge="1">
                  <a:txBody>
                    <a:bodyPr/>
                    <a:lstStyle/>
                    <a:p>
                      <a:endParaRPr lang="en-US"/>
                    </a:p>
                  </a:txBody>
                  <a:tcPr/>
                </a:tc>
                <a:extLst>
                  <a:ext uri="{0D108BD9-81ED-4DB2-BD59-A6C34878D82A}">
                    <a16:rowId xmlns:a16="http://schemas.microsoft.com/office/drawing/2014/main" val="10003"/>
                  </a:ext>
                </a:extLst>
              </a:tr>
              <a:tr h="370840">
                <a:tc>
                  <a:txBody>
                    <a:bodyPr/>
                    <a:lstStyle/>
                    <a:p>
                      <a:pPr algn="l"/>
                      <a:r>
                        <a:rPr lang="en-US" sz="2000" dirty="0" smtClean="0"/>
                        <a:t>aids</a:t>
                      </a:r>
                      <a:endParaRPr lang="en-US" sz="2000" dirty="0"/>
                    </a:p>
                  </a:txBody>
                  <a:tcPr anchor="ctr"/>
                </a:tc>
                <a:tc>
                  <a:txBody>
                    <a:bodyPr/>
                    <a:lstStyle/>
                    <a:p>
                      <a:pPr algn="l"/>
                      <a:r>
                        <a:rPr lang="en-US" sz="2000" dirty="0" smtClean="0"/>
                        <a:t>2500</a:t>
                      </a:r>
                      <a:endParaRPr lang="en-US" sz="2000" dirty="0"/>
                    </a:p>
                  </a:txBody>
                  <a:tcPr anchor="ctr"/>
                </a:tc>
                <a:tc>
                  <a:txBody>
                    <a:bodyPr/>
                    <a:lstStyle/>
                    <a:p>
                      <a:pPr algn="l"/>
                      <a:r>
                        <a:rPr lang="en-US" sz="2000" dirty="0" smtClean="0"/>
                        <a:t>2000</a:t>
                      </a:r>
                      <a:endParaRPr lang="en-US" sz="2000" dirty="0"/>
                    </a:p>
                  </a:txBody>
                  <a:tcPr anchor="ctr"/>
                </a:tc>
                <a:tc vMerge="1">
                  <a:txBody>
                    <a:bodyPr/>
                    <a:lstStyle/>
                    <a:p>
                      <a:endParaRPr lang="en-US"/>
                    </a:p>
                  </a:txBody>
                  <a:tcPr/>
                </a:tc>
                <a:extLst>
                  <a:ext uri="{0D108BD9-81ED-4DB2-BD59-A6C34878D82A}">
                    <a16:rowId xmlns:a16="http://schemas.microsoft.com/office/drawing/2014/main" val="10004"/>
                  </a:ext>
                </a:extLst>
              </a:tr>
              <a:tr h="370840">
                <a:tc>
                  <a:txBody>
                    <a:bodyPr/>
                    <a:lstStyle/>
                    <a:p>
                      <a:pPr algn="l"/>
                      <a:r>
                        <a:rPr lang="en-US" dirty="0" err="1" smtClean="0"/>
                        <a:t>breast__cancer</a:t>
                      </a:r>
                      <a:endParaRPr lang="en-US" dirty="0"/>
                    </a:p>
                  </a:txBody>
                  <a:tcPr anchor="ctr"/>
                </a:tc>
                <a:tc>
                  <a:txBody>
                    <a:bodyPr/>
                    <a:lstStyle/>
                    <a:p>
                      <a:pPr algn="l"/>
                      <a:r>
                        <a:rPr lang="en-US" dirty="0" smtClean="0"/>
                        <a:t>2500</a:t>
                      </a:r>
                      <a:endParaRPr lang="en-US" dirty="0"/>
                    </a:p>
                  </a:txBody>
                  <a:tcPr anchor="ctr"/>
                </a:tc>
                <a:tc>
                  <a:txBody>
                    <a:bodyPr/>
                    <a:lstStyle/>
                    <a:p>
                      <a:pPr algn="l"/>
                      <a:r>
                        <a:rPr lang="en-US" dirty="0" smtClean="0"/>
                        <a:t>2000</a:t>
                      </a:r>
                      <a:endParaRPr lang="en-US" dirty="0"/>
                    </a:p>
                  </a:txBody>
                  <a:tcPr anchor="ct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6" name="TextBox 5"/>
          <p:cNvSpPr txBox="1"/>
          <p:nvPr/>
        </p:nvSpPr>
        <p:spPr>
          <a:xfrm>
            <a:off x="881141" y="4326759"/>
            <a:ext cx="1107996"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示例</a:t>
            </a:r>
            <a:r>
              <a:rPr lang="zh-CN" altLang="en-US" sz="2400" dirty="0" smtClean="0">
                <a:latin typeface="微软雅黑" panose="020B0503020204020204" pitchFamily="34" charset="-122"/>
                <a:ea typeface="微软雅黑" panose="020B0503020204020204" pitchFamily="34" charset="-122"/>
              </a:rPr>
              <a:t>：</a:t>
            </a:r>
            <a:endParaRPr lang="en-US" sz="2400" dirty="0">
              <a:latin typeface="微软雅黑" panose="020B0503020204020204" pitchFamily="34" charset="-122"/>
              <a:ea typeface="微软雅黑" panose="020B0503020204020204" pitchFamily="34" charset="-122"/>
            </a:endParaRPr>
          </a:p>
        </p:txBody>
      </p:sp>
      <p:sp>
        <p:nvSpPr>
          <p:cNvPr id="7" name="Rectangle 6"/>
          <p:cNvSpPr/>
          <p:nvPr/>
        </p:nvSpPr>
        <p:spPr>
          <a:xfrm>
            <a:off x="1989137" y="4936220"/>
            <a:ext cx="3718860" cy="1200329"/>
          </a:xfrm>
          <a:prstGeom prst="rect">
            <a:avLst/>
          </a:prstGeom>
        </p:spPr>
        <p:txBody>
          <a:bodyPr wrap="square">
            <a:spAutoFit/>
          </a:bodyPr>
          <a:lstStyle/>
          <a:p>
            <a:r>
              <a:rPr lang="zh-CN" altLang="en-US" sz="2400" dirty="0">
                <a:latin typeface="微软雅黑" panose="020B0503020204020204" pitchFamily="34" charset="-122"/>
                <a:ea typeface="微软雅黑" panose="020B0503020204020204" pitchFamily="34" charset="-122"/>
              </a:rPr>
              <a:t>问句</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：糖尿病吃什么？</a:t>
            </a:r>
            <a:br>
              <a:rPr lang="zh-CN" altLang="en-US" sz="2400" dirty="0">
                <a:latin typeface="微软雅黑" panose="020B0503020204020204" pitchFamily="34" charset="-122"/>
                <a:ea typeface="微软雅黑" panose="020B0503020204020204" pitchFamily="34" charset="-122"/>
              </a:rPr>
            </a:br>
            <a:r>
              <a:rPr lang="zh-CN" altLang="en-US" sz="2400" dirty="0">
                <a:latin typeface="微软雅黑" panose="020B0503020204020204" pitchFamily="34" charset="-122"/>
                <a:ea typeface="微软雅黑" panose="020B0503020204020204" pitchFamily="34" charset="-122"/>
              </a:rPr>
              <a:t>问句</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：糖尿病的食谱？</a:t>
            </a:r>
            <a:br>
              <a:rPr lang="zh-CN" altLang="en-US" sz="2400" dirty="0">
                <a:latin typeface="微软雅黑" panose="020B0503020204020204" pitchFamily="34" charset="-122"/>
                <a:ea typeface="微软雅黑" panose="020B0503020204020204" pitchFamily="34" charset="-122"/>
              </a:rPr>
            </a:br>
            <a:r>
              <a:rPr lang="en-US" altLang="zh-CN" sz="2400" dirty="0">
                <a:latin typeface="微软雅黑" panose="020B0503020204020204" pitchFamily="34" charset="-122"/>
                <a:ea typeface="微软雅黑" panose="020B0503020204020204" pitchFamily="34" charset="-122"/>
              </a:rPr>
              <a:t>label:1</a:t>
            </a:r>
            <a:endParaRPr lang="en-US" sz="2400" dirty="0">
              <a:latin typeface="微软雅黑" panose="020B0503020204020204" pitchFamily="34" charset="-122"/>
              <a:ea typeface="微软雅黑" panose="020B0503020204020204" pitchFamily="34" charset="-122"/>
            </a:endParaRPr>
          </a:p>
        </p:txBody>
      </p:sp>
      <p:sp>
        <p:nvSpPr>
          <p:cNvPr id="8" name="Rectangle 7"/>
          <p:cNvSpPr/>
          <p:nvPr/>
        </p:nvSpPr>
        <p:spPr>
          <a:xfrm>
            <a:off x="6652491" y="4936220"/>
            <a:ext cx="4359564" cy="1200329"/>
          </a:xfrm>
          <a:prstGeom prst="rect">
            <a:avLst/>
          </a:prstGeom>
        </p:spPr>
        <p:txBody>
          <a:bodyPr wrap="square">
            <a:spAutoFit/>
          </a:bodyPr>
          <a:lstStyle/>
          <a:p>
            <a:r>
              <a:rPr lang="zh-CN" altLang="en-US" sz="2400" dirty="0">
                <a:latin typeface="微软雅黑" panose="020B0503020204020204" pitchFamily="34" charset="-122"/>
                <a:ea typeface="微软雅黑" panose="020B0503020204020204" pitchFamily="34" charset="-122"/>
              </a:rPr>
              <a:t>问句</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：乙肝小三阳的危害？</a:t>
            </a:r>
            <a:br>
              <a:rPr lang="zh-CN" altLang="en-US" sz="2400" dirty="0">
                <a:latin typeface="微软雅黑" panose="020B0503020204020204" pitchFamily="34" charset="-122"/>
                <a:ea typeface="微软雅黑" panose="020B0503020204020204" pitchFamily="34" charset="-122"/>
              </a:rPr>
            </a:br>
            <a:r>
              <a:rPr lang="zh-CN" altLang="en-US" sz="2400" dirty="0">
                <a:latin typeface="微软雅黑" panose="020B0503020204020204" pitchFamily="34" charset="-122"/>
                <a:ea typeface="微软雅黑" panose="020B0503020204020204" pitchFamily="34" charset="-122"/>
              </a:rPr>
              <a:t>问句</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：乙肝大三阳的危害？</a:t>
            </a:r>
            <a:br>
              <a:rPr lang="zh-CN" altLang="en-US" sz="2400" dirty="0">
                <a:latin typeface="微软雅黑" panose="020B0503020204020204" pitchFamily="34" charset="-122"/>
                <a:ea typeface="微软雅黑" panose="020B0503020204020204" pitchFamily="34" charset="-122"/>
              </a:rPr>
            </a:br>
            <a:r>
              <a:rPr lang="en-US" altLang="zh-CN" sz="2400" dirty="0">
                <a:latin typeface="微软雅黑" panose="020B0503020204020204" pitchFamily="34" charset="-122"/>
                <a:ea typeface="微软雅黑" panose="020B0503020204020204" pitchFamily="34" charset="-122"/>
              </a:rPr>
              <a:t>label:0</a:t>
            </a:r>
            <a:endParaRPr lang="en-US" sz="2400" dirty="0">
              <a:latin typeface="微软雅黑" panose="020B0503020204020204" pitchFamily="34" charset="-122"/>
              <a:ea typeface="微软雅黑" panose="020B0503020204020204" pitchFamily="34" charset="-122"/>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3" name="Slide Number Placeholder 2"/>
          <p:cNvSpPr>
            <a:spLocks noGrp="1"/>
          </p:cNvSpPr>
          <p:nvPr>
            <p:ph type="sldNum" sz="quarter" idx="12"/>
          </p:nvPr>
        </p:nvSpPr>
        <p:spPr/>
        <p:txBody>
          <a:bodyPr/>
          <a:lstStyle/>
          <a:p>
            <a:fld id="{9AA7C5AE-1BEB-43AF-A100-009AA0021FD0}" type="slidenum">
              <a:rPr lang="en-US" smtClean="0"/>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a:t>
            </a:r>
            <a:r>
              <a:rPr lang="zh-CN" altLang="en-US" dirty="0" smtClean="0">
                <a:solidFill>
                  <a:srgbClr val="0070C0"/>
                </a:solidFill>
                <a:latin typeface="微软雅黑" panose="020B0503020204020204" pitchFamily="34" charset="-122"/>
                <a:ea typeface="微软雅黑" panose="020B0503020204020204" pitchFamily="34" charset="-122"/>
              </a:rPr>
              <a:t>价指标</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本任务的评价指标包括准确率</a:t>
            </a:r>
            <a:r>
              <a:rPr lang="en-US" altLang="zh-CN" sz="2400" dirty="0">
                <a:latin typeface="微软雅黑" panose="020B0503020204020204" pitchFamily="34" charset="-122"/>
                <a:ea typeface="微软雅黑" panose="020B0503020204020204" pitchFamily="34" charset="-122"/>
              </a:rPr>
              <a:t>(Precision)</a:t>
            </a:r>
            <a:r>
              <a:rPr lang="zh-CN" altLang="en-US" sz="2400" dirty="0">
                <a:latin typeface="微软雅黑" panose="020B0503020204020204" pitchFamily="34" charset="-122"/>
                <a:ea typeface="微软雅黑" panose="020B0503020204020204" pitchFamily="34" charset="-122"/>
              </a:rPr>
              <a:t>，召回率</a:t>
            </a:r>
            <a:r>
              <a:rPr lang="en-US" altLang="zh-CN" sz="2400" dirty="0">
                <a:latin typeface="微软雅黑" panose="020B0503020204020204" pitchFamily="34" charset="-122"/>
                <a:ea typeface="微软雅黑" panose="020B0503020204020204" pitchFamily="34" charset="-122"/>
              </a:rPr>
              <a:t>(Recall)</a:t>
            </a:r>
            <a:r>
              <a:rPr lang="zh-CN" altLang="en-US" sz="2400" dirty="0">
                <a:latin typeface="微软雅黑" panose="020B0503020204020204" pitchFamily="34" charset="-122"/>
                <a:ea typeface="微软雅黑" panose="020B0503020204020204" pitchFamily="34" charset="-122"/>
              </a:rPr>
              <a:t>和</a:t>
            </a:r>
            <a:r>
              <a:rPr lang="en-US" altLang="zh-CN" sz="2400" dirty="0">
                <a:latin typeface="微软雅黑" panose="020B0503020204020204" pitchFamily="34" charset="-122"/>
                <a:ea typeface="微软雅黑" panose="020B0503020204020204" pitchFamily="34" charset="-122"/>
              </a:rPr>
              <a:t>F1</a:t>
            </a:r>
            <a:r>
              <a:rPr lang="zh-CN" altLang="en-US" sz="2400" dirty="0">
                <a:latin typeface="微软雅黑" panose="020B0503020204020204" pitchFamily="34" charset="-122"/>
                <a:ea typeface="微软雅黑" panose="020B0503020204020204" pitchFamily="34" charset="-122"/>
              </a:rPr>
              <a:t>值。最终排名以</a:t>
            </a:r>
            <a:r>
              <a:rPr lang="en-US" altLang="zh-CN" sz="2400" dirty="0">
                <a:latin typeface="微软雅黑" panose="020B0503020204020204" pitchFamily="34" charset="-122"/>
                <a:ea typeface="微软雅黑" panose="020B0503020204020204" pitchFamily="34" charset="-122"/>
              </a:rPr>
              <a:t>F1</a:t>
            </a:r>
            <a:r>
              <a:rPr lang="zh-CN" altLang="en-US" sz="2400" dirty="0">
                <a:latin typeface="微软雅黑" panose="020B0503020204020204" pitchFamily="34" charset="-122"/>
                <a:ea typeface="微软雅黑" panose="020B0503020204020204" pitchFamily="34" charset="-122"/>
              </a:rPr>
              <a:t>值为基准。设</a:t>
            </a:r>
            <a:r>
              <a:rPr lang="en-US" altLang="zh-CN" sz="2400" dirty="0">
                <a:latin typeface="微软雅黑" panose="020B0503020204020204" pitchFamily="34" charset="-122"/>
                <a:ea typeface="微软雅黑" panose="020B0503020204020204" pitchFamily="34" charset="-122"/>
              </a:rPr>
              <a:t>TP</a:t>
            </a:r>
            <a:r>
              <a:rPr lang="zh-CN" altLang="en-US" sz="2400" dirty="0">
                <a:latin typeface="微软雅黑" panose="020B0503020204020204" pitchFamily="34" charset="-122"/>
                <a:ea typeface="微软雅黑" panose="020B0503020204020204" pitchFamily="34" charset="-122"/>
              </a:rPr>
              <a:t>为真阳性，</a:t>
            </a:r>
            <a:r>
              <a:rPr lang="en-US" altLang="zh-CN" sz="2400" dirty="0">
                <a:latin typeface="微软雅黑" panose="020B0503020204020204" pitchFamily="34" charset="-122"/>
                <a:ea typeface="微软雅黑" panose="020B0503020204020204" pitchFamily="34" charset="-122"/>
              </a:rPr>
              <a:t>FP</a:t>
            </a:r>
            <a:r>
              <a:rPr lang="zh-CN" altLang="en-US" sz="2400" dirty="0">
                <a:latin typeface="微软雅黑" panose="020B0503020204020204" pitchFamily="34" charset="-122"/>
                <a:ea typeface="微软雅黑" panose="020B0503020204020204" pitchFamily="34" charset="-122"/>
              </a:rPr>
              <a:t>为假阳性，</a:t>
            </a:r>
            <a:r>
              <a:rPr lang="en-US" altLang="zh-CN" sz="2400" dirty="0">
                <a:latin typeface="微软雅黑" panose="020B0503020204020204" pitchFamily="34" charset="-122"/>
                <a:ea typeface="微软雅黑" panose="020B0503020204020204" pitchFamily="34" charset="-122"/>
              </a:rPr>
              <a:t>FN</a:t>
            </a:r>
            <a:r>
              <a:rPr lang="zh-CN" altLang="en-US" sz="2400" dirty="0">
                <a:latin typeface="微软雅黑" panose="020B0503020204020204" pitchFamily="34" charset="-122"/>
                <a:ea typeface="微软雅黑" panose="020B0503020204020204" pitchFamily="34" charset="-122"/>
              </a:rPr>
              <a:t>为假阴性。相关计算公式如下：</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7" name="TextBox 6"/>
              <p:cNvSpPr txBox="1"/>
              <p:nvPr/>
            </p:nvSpPr>
            <p:spPr>
              <a:xfrm>
                <a:off x="4247878" y="4896023"/>
                <a:ext cx="3293612" cy="652423"/>
              </a:xfrm>
              <a:prstGeom prst="rect">
                <a:avLst/>
              </a:prstGeom>
              <a:noFill/>
            </p:spPr>
            <p:txBody>
              <a:bodyPr wrap="square" lIns="0" tIns="0" rIns="0" bIns="0" rtlCol="0">
                <a:spAutoFit/>
              </a:bodyPr>
              <a:lstStyle/>
              <a:p>
                <a:pPr algn="ctr"/>
                <a:r>
                  <a:rPr lang="en-US" altLang="zh-CN" sz="2400" i="1" dirty="0">
                    <a:latin typeface="Cambria Math" panose="02040503050406030204" pitchFamily="18" charset="0"/>
                  </a:rPr>
                  <a:t>F1 =</a:t>
                </a:r>
                <a14:m>
                  <m:oMath xmlns:m="http://schemas.openxmlformats.org/officeDocument/2006/math">
                    <m:r>
                      <a:rPr lang="en-US" sz="2400" i="1">
                        <a:latin typeface="Cambria Math" panose="02040503050406030204" pitchFamily="18" charset="0"/>
                      </a:rPr>
                      <m:t> </m:t>
                    </m:r>
                    <m:f>
                      <m:fPr>
                        <m:ctrlPr>
                          <a:rPr lang="en-US" sz="2400" i="1">
                            <a:latin typeface="Cambria Math" panose="02040503050406030204" pitchFamily="18" charset="0"/>
                          </a:rPr>
                        </m:ctrlPr>
                      </m:fPr>
                      <m:num>
                        <m:r>
                          <m:rPr>
                            <m:nor/>
                          </m:rPr>
                          <a:rPr lang="en-US" sz="2400" i="1">
                            <a:latin typeface="Cambria Math" panose="02040503050406030204" pitchFamily="18" charset="0"/>
                          </a:rPr>
                          <m:t>2 </m:t>
                        </m:r>
                        <m:r>
                          <a:rPr lang="zh-CN" altLang="en-US" sz="2400" i="1">
                            <a:latin typeface="Cambria Math" panose="02040503050406030204" pitchFamily="18" charset="0"/>
                          </a:rPr>
                          <m:t>∗</m:t>
                        </m:r>
                        <m:r>
                          <a:rPr lang="en-US" altLang="zh-CN" sz="2400" i="1">
                            <a:latin typeface="Cambria Math" panose="02040503050406030204" pitchFamily="18" charset="0"/>
                          </a:rPr>
                          <m:t> </m:t>
                        </m:r>
                        <m:r>
                          <m:rPr>
                            <m:sty m:val="p"/>
                          </m:rPr>
                          <a:rPr lang="en-US" altLang="zh-CN" sz="2400" i="1">
                            <a:latin typeface="Cambria Math" panose="02040503050406030204" pitchFamily="18" charset="0"/>
                          </a:rPr>
                          <m:t>Precision</m:t>
                        </m:r>
                        <m:r>
                          <a:rPr lang="en-US" altLang="zh-CN" sz="2400" i="1">
                            <a:latin typeface="Cambria Math" panose="02040503050406030204" pitchFamily="18" charset="0"/>
                          </a:rPr>
                          <m:t> ∗ </m:t>
                        </m:r>
                        <m:r>
                          <m:rPr>
                            <m:sty m:val="p"/>
                          </m:rPr>
                          <a:rPr lang="en-US" altLang="zh-CN" sz="2400" i="1">
                            <a:latin typeface="Cambria Math" panose="02040503050406030204" pitchFamily="18" charset="0"/>
                          </a:rPr>
                          <m:t>recall</m:t>
                        </m:r>
                      </m:num>
                      <m:den>
                        <m:r>
                          <m:rPr>
                            <m:nor/>
                          </m:rPr>
                          <a:rPr lang="en-US" sz="2400" i="1">
                            <a:latin typeface="Cambria Math" panose="02040503050406030204" pitchFamily="18" charset="0"/>
                          </a:rPr>
                          <m:t>precision</m:t>
                        </m:r>
                        <m:r>
                          <m:rPr>
                            <m:nor/>
                          </m:rPr>
                          <a:rPr lang="en-US" sz="2400" i="1">
                            <a:latin typeface="Cambria Math" panose="02040503050406030204" pitchFamily="18" charset="0"/>
                          </a:rPr>
                          <m:t>+</m:t>
                        </m:r>
                        <m:r>
                          <a:rPr lang="en-US" sz="2400" i="1">
                            <a:latin typeface="Cambria Math" panose="02040503050406030204" pitchFamily="18" charset="0"/>
                          </a:rPr>
                          <m:t>𝑟𝑒𝑐𝑎𝑙𝑙</m:t>
                        </m:r>
                      </m:den>
                    </m:f>
                  </m:oMath>
                </a14:m>
                <a:endParaRPr lang="en-US" sz="2400" i="1" dirty="0">
                  <a:latin typeface="Cambria Math" panose="020405030504060302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247878" y="4896023"/>
                <a:ext cx="3293612" cy="652423"/>
              </a:xfrm>
              <a:prstGeom prst="rect">
                <a:avLst/>
              </a:prstGeom>
              <a:blipFill rotWithShape="1">
                <a:blip r:embed="rId2"/>
                <a:stretch>
                  <a:fillRect b="-4673"/>
                </a:stretch>
              </a:blipFill>
            </p:spPr>
            <p:txBody>
              <a:bodyPr/>
              <a:lstStyle/>
              <a:p>
                <a:r>
                  <a:rPr lang="en-US">
                    <a:noFill/>
                  </a:rPr>
                  <a:t> </a:t>
                </a:r>
                <a:endParaRPr lang="en-US">
                  <a:noFill/>
                </a:endParaRP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561914" y="3956716"/>
                <a:ext cx="2665540" cy="593945"/>
              </a:xfrm>
              <a:prstGeom prst="rect">
                <a:avLst/>
              </a:prstGeom>
              <a:noFill/>
            </p:spPr>
            <p:txBody>
              <a:bodyPr wrap="square" lIns="0" tIns="0" rIns="0" bIns="0" rtlCol="0">
                <a:spAutoFit/>
              </a:bodyPr>
              <a:lstStyle/>
              <a:p>
                <a:pPr algn="ctr"/>
                <a:r>
                  <a:rPr lang="en-US" altLang="zh-CN" sz="2400" i="1" dirty="0">
                    <a:latin typeface="Cambria Math" panose="02040503050406030204" pitchFamily="18" charset="0"/>
                  </a:rPr>
                  <a:t>Recall =</a:t>
                </a:r>
                <a14:m>
                  <m:oMath xmlns:m="http://schemas.openxmlformats.org/officeDocument/2006/math">
                    <m:r>
                      <a:rPr lang="en-US" sz="2400" i="1">
                        <a:latin typeface="Cambria Math" panose="02040503050406030204" pitchFamily="18" charset="0"/>
                      </a:rPr>
                      <m:t> </m:t>
                    </m:r>
                    <m:f>
                      <m:fPr>
                        <m:ctrlPr>
                          <a:rPr lang="en-US" sz="2400" i="1">
                            <a:latin typeface="Cambria Math" panose="02040503050406030204" pitchFamily="18" charset="0"/>
                          </a:rPr>
                        </m:ctrlPr>
                      </m:fPr>
                      <m:num>
                        <m:r>
                          <m:rPr>
                            <m:nor/>
                          </m:rPr>
                          <a:rPr lang="en-US" altLang="zh-CN" sz="2400" i="1" dirty="0">
                            <a:latin typeface="Cambria Math" panose="02040503050406030204" pitchFamily="18" charset="0"/>
                          </a:rPr>
                          <m:t>TP</m:t>
                        </m:r>
                      </m:num>
                      <m:den>
                        <m:r>
                          <m:rPr>
                            <m:nor/>
                          </m:rPr>
                          <a:rPr lang="en-US" sz="2400" i="1">
                            <a:latin typeface="Cambria Math" panose="02040503050406030204" pitchFamily="18" charset="0"/>
                          </a:rPr>
                          <m:t>TP</m:t>
                        </m:r>
                        <m:r>
                          <m:rPr>
                            <m:nor/>
                          </m:rPr>
                          <a:rPr lang="en-US" sz="2400" i="1">
                            <a:latin typeface="Cambria Math" panose="02040503050406030204" pitchFamily="18" charset="0"/>
                          </a:rPr>
                          <m:t>+</m:t>
                        </m:r>
                        <m:r>
                          <m:rPr>
                            <m:nor/>
                          </m:rPr>
                          <a:rPr lang="en-US" sz="2400" b="0" i="1" smtClean="0">
                            <a:latin typeface="Cambria Math" panose="02040503050406030204" pitchFamily="18" charset="0"/>
                          </a:rPr>
                          <m:t>FN</m:t>
                        </m:r>
                      </m:den>
                    </m:f>
                  </m:oMath>
                </a14:m>
                <a:endParaRPr lang="en-US" sz="2400" i="1" dirty="0">
                  <a:latin typeface="Cambria Math" panose="020405030504060302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61914" y="3956716"/>
                <a:ext cx="2665540" cy="593945"/>
              </a:xfrm>
              <a:prstGeom prst="rect">
                <a:avLst/>
              </a:prstGeom>
              <a:blipFill rotWithShape="1">
                <a:blip r:embed="rId3"/>
                <a:stretch>
                  <a:fillRect b="-15464"/>
                </a:stretch>
              </a:blipFill>
            </p:spPr>
            <p:txBody>
              <a:bodyPr/>
              <a:lstStyle/>
              <a:p>
                <a:r>
                  <a:rPr lang="en-US">
                    <a:noFill/>
                  </a:rPr>
                  <a:t> </a:t>
                </a:r>
                <a:endParaRPr lang="en-US">
                  <a:noFill/>
                </a:endParaRP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561914" y="3050034"/>
                <a:ext cx="2665540" cy="593945"/>
              </a:xfrm>
              <a:prstGeom prst="rect">
                <a:avLst/>
              </a:prstGeom>
              <a:noFill/>
            </p:spPr>
            <p:txBody>
              <a:bodyPr wrap="square" lIns="0" tIns="0" rIns="0" bIns="0" rtlCol="0">
                <a:spAutoFit/>
              </a:bodyPr>
              <a:lstStyle/>
              <a:p>
                <a:pPr algn="ctr"/>
                <a:r>
                  <a:rPr lang="en-US" altLang="zh-CN" sz="2400" i="1" dirty="0">
                    <a:latin typeface="Cambria Math" panose="02040503050406030204" pitchFamily="18" charset="0"/>
                  </a:rPr>
                  <a:t>Precision =</a:t>
                </a:r>
                <a14:m>
                  <m:oMath xmlns:m="http://schemas.openxmlformats.org/officeDocument/2006/math">
                    <m:r>
                      <a:rPr lang="en-US" sz="2400" i="1">
                        <a:latin typeface="Cambria Math" panose="02040503050406030204" pitchFamily="18" charset="0"/>
                      </a:rPr>
                      <m:t> </m:t>
                    </m:r>
                    <m:f>
                      <m:fPr>
                        <m:ctrlPr>
                          <a:rPr lang="en-US" sz="2400" i="1">
                            <a:latin typeface="Cambria Math" panose="02040503050406030204" pitchFamily="18" charset="0"/>
                          </a:rPr>
                        </m:ctrlPr>
                      </m:fPr>
                      <m:num>
                        <m:r>
                          <m:rPr>
                            <m:nor/>
                          </m:rPr>
                          <a:rPr lang="en-US" altLang="zh-CN" sz="2400" i="1" dirty="0">
                            <a:latin typeface="Cambria Math" panose="02040503050406030204" pitchFamily="18" charset="0"/>
                          </a:rPr>
                          <m:t>TP</m:t>
                        </m:r>
                      </m:num>
                      <m:den>
                        <m:r>
                          <m:rPr>
                            <m:nor/>
                          </m:rPr>
                          <a:rPr lang="en-US" sz="2400" i="1">
                            <a:latin typeface="Cambria Math" panose="02040503050406030204" pitchFamily="18" charset="0"/>
                          </a:rPr>
                          <m:t>TP</m:t>
                        </m:r>
                        <m:r>
                          <m:rPr>
                            <m:nor/>
                          </m:rPr>
                          <a:rPr lang="en-US" sz="2400" i="1">
                            <a:latin typeface="Cambria Math" panose="02040503050406030204" pitchFamily="18" charset="0"/>
                          </a:rPr>
                          <m:t>+</m:t>
                        </m:r>
                        <m:r>
                          <m:rPr>
                            <m:nor/>
                          </m:rPr>
                          <a:rPr lang="en-US" sz="2400" i="1">
                            <a:latin typeface="Cambria Math" panose="02040503050406030204" pitchFamily="18" charset="0"/>
                          </a:rPr>
                          <m:t>FP</m:t>
                        </m:r>
                      </m:den>
                    </m:f>
                  </m:oMath>
                </a14:m>
                <a:endParaRPr lang="en-US" sz="2400" i="1" dirty="0">
                  <a:latin typeface="Cambria Math" panose="020405030504060302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561914" y="3050034"/>
                <a:ext cx="2665540" cy="593945"/>
              </a:xfrm>
              <a:prstGeom prst="rect">
                <a:avLst/>
              </a:prstGeom>
              <a:blipFill rotWithShape="1">
                <a:blip r:embed="rId4"/>
                <a:stretch>
                  <a:fillRect l="-3425" b="-14286"/>
                </a:stretch>
              </a:blipFill>
            </p:spPr>
            <p:txBody>
              <a:bodyPr/>
              <a:lstStyle/>
              <a:p>
                <a:r>
                  <a:rPr lang="en-US">
                    <a:noFill/>
                  </a:rPr>
                  <a:t> </a:t>
                </a:r>
                <a:endParaRPr lang="en-US">
                  <a:noFill/>
                </a:endParaRPr>
              </a:p>
            </p:txBody>
          </p:sp>
        </mc:Fallback>
      </mc:AlternateContent>
      <p:sp>
        <p:nvSpPr>
          <p:cNvPr id="3" name="Slide Number Placeholder 2"/>
          <p:cNvSpPr>
            <a:spLocks noGrp="1"/>
          </p:cNvSpPr>
          <p:nvPr>
            <p:ph type="sldNum" sz="quarter" idx="12"/>
          </p:nvPr>
        </p:nvSpPr>
        <p:spPr/>
        <p:txBody>
          <a:bodyPr/>
          <a:lstStyle/>
          <a:p>
            <a:fld id="{9AA7C5AE-1BEB-43AF-A100-009AA0021FD0}" type="slidenum">
              <a:rPr lang="en-US" smtClean="0"/>
              <a:t>17</a:t>
            </a:fld>
            <a:endParaRPr lang="en-US"/>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评测</a:t>
            </a:r>
            <a:r>
              <a:rPr lang="zh-CN" altLang="en-US" dirty="0" smtClean="0">
                <a:solidFill>
                  <a:srgbClr val="0070C0"/>
                </a:solidFill>
                <a:latin typeface="微软雅黑" panose="020B0503020204020204" pitchFamily="34" charset="-122"/>
                <a:ea typeface="微软雅黑" panose="020B0503020204020204" pitchFamily="34" charset="-122"/>
              </a:rPr>
              <a:t>结果</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a:xfrm>
            <a:off x="838200" y="1462088"/>
            <a:ext cx="10515600" cy="4486275"/>
          </a:xfrm>
        </p:spPr>
        <p:txBody>
          <a:bodyPr>
            <a:normAutofit/>
          </a:bodyPr>
          <a:lstStyle/>
          <a:p>
            <a:r>
              <a:rPr lang="zh-CN" altLang="en-US" sz="2400" dirty="0">
                <a:latin typeface="微软雅黑" panose="020B0503020204020204" pitchFamily="34" charset="-122"/>
                <a:ea typeface="微软雅黑" panose="020B0503020204020204" pitchFamily="34" charset="-122"/>
              </a:rPr>
              <a:t>共</a:t>
            </a:r>
            <a:r>
              <a:rPr lang="zh-CN" altLang="en-US" sz="2400" dirty="0" smtClean="0">
                <a:latin typeface="微软雅黑" panose="020B0503020204020204" pitchFamily="34" charset="-122"/>
                <a:ea typeface="微软雅黑" panose="020B0503020204020204" pitchFamily="34" charset="-122"/>
              </a:rPr>
              <a:t>有</a:t>
            </a:r>
            <a:r>
              <a:rPr lang="en-US" altLang="zh-CN" sz="2400" dirty="0" smtClean="0">
                <a:solidFill>
                  <a:srgbClr val="FF0000"/>
                </a:solidFill>
                <a:latin typeface="微软雅黑" panose="020B0503020204020204" pitchFamily="34" charset="-122"/>
                <a:ea typeface="微软雅黑" panose="020B0503020204020204" pitchFamily="34" charset="-122"/>
              </a:rPr>
              <a:t>40</a:t>
            </a:r>
            <a:r>
              <a:rPr lang="zh-CN" altLang="en-US" sz="2400" dirty="0" smtClean="0">
                <a:latin typeface="微软雅黑" panose="020B0503020204020204" pitchFamily="34" charset="-122"/>
                <a:ea typeface="微软雅黑" panose="020B0503020204020204" pitchFamily="34" charset="-122"/>
              </a:rPr>
              <a:t>支队伍提交结果</a:t>
            </a:r>
            <a:endParaRPr lang="en-US" altLang="zh-CN" sz="2400"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838200" y="1984750"/>
            <a:ext cx="1627369"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总体情况：</a:t>
            </a:r>
            <a:endParaRPr lang="en-US" dirty="0">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nvGraphicFramePr>
        <p:xfrm>
          <a:off x="1228435" y="2416811"/>
          <a:ext cx="10125365" cy="741680"/>
        </p:xfrm>
        <a:graphic>
          <a:graphicData uri="http://schemas.openxmlformats.org/drawingml/2006/table">
            <a:tbl>
              <a:tblPr firstRow="1" bandRow="1">
                <a:tableStyleId>{5C22544A-7EE6-4342-B048-85BDC9FD1C3A}</a:tableStyleId>
              </a:tblPr>
              <a:tblGrid>
                <a:gridCol w="2025073">
                  <a:extLst>
                    <a:ext uri="{9D8B030D-6E8A-4147-A177-3AD203B41FA5}">
                      <a16:colId xmlns:a16="http://schemas.microsoft.com/office/drawing/2014/main" val="20000"/>
                    </a:ext>
                  </a:extLst>
                </a:gridCol>
                <a:gridCol w="2025073">
                  <a:extLst>
                    <a:ext uri="{9D8B030D-6E8A-4147-A177-3AD203B41FA5}">
                      <a16:colId xmlns:a16="http://schemas.microsoft.com/office/drawing/2014/main" val="20001"/>
                    </a:ext>
                  </a:extLst>
                </a:gridCol>
                <a:gridCol w="2025073">
                  <a:extLst>
                    <a:ext uri="{9D8B030D-6E8A-4147-A177-3AD203B41FA5}">
                      <a16:colId xmlns:a16="http://schemas.microsoft.com/office/drawing/2014/main" val="20002"/>
                    </a:ext>
                  </a:extLst>
                </a:gridCol>
                <a:gridCol w="2025073">
                  <a:extLst>
                    <a:ext uri="{9D8B030D-6E8A-4147-A177-3AD203B41FA5}">
                      <a16:colId xmlns:a16="http://schemas.microsoft.com/office/drawing/2014/main" val="20003"/>
                    </a:ext>
                  </a:extLst>
                </a:gridCol>
                <a:gridCol w="2025073">
                  <a:extLst>
                    <a:ext uri="{9D8B030D-6E8A-4147-A177-3AD203B41FA5}">
                      <a16:colId xmlns:a16="http://schemas.microsoft.com/office/drawing/2014/main" val="20004"/>
                    </a:ext>
                  </a:extLst>
                </a:gridCol>
              </a:tblGrid>
              <a:tr h="370840">
                <a:tc>
                  <a:txBody>
                    <a:bodyPr/>
                    <a:lstStyle/>
                    <a:p>
                      <a:r>
                        <a:rPr lang="zh-CN" altLang="en-US" dirty="0" smtClean="0"/>
                        <a:t>评价指标</a:t>
                      </a:r>
                      <a:endParaRPr lang="en-US" dirty="0"/>
                    </a:p>
                  </a:txBody>
                  <a:tcPr/>
                </a:tc>
                <a:tc>
                  <a:txBody>
                    <a:bodyPr/>
                    <a:lstStyle/>
                    <a:p>
                      <a:r>
                        <a:rPr lang="en-US" dirty="0" smtClean="0"/>
                        <a:t>maximum</a:t>
                      </a:r>
                      <a:endParaRPr lang="en-US" dirty="0"/>
                    </a:p>
                  </a:txBody>
                  <a:tcPr/>
                </a:tc>
                <a:tc>
                  <a:txBody>
                    <a:bodyPr/>
                    <a:lstStyle/>
                    <a:p>
                      <a:r>
                        <a:rPr lang="en-US" dirty="0" smtClean="0"/>
                        <a:t>minimum</a:t>
                      </a:r>
                      <a:endParaRPr lang="en-US" dirty="0"/>
                    </a:p>
                  </a:txBody>
                  <a:tcPr/>
                </a:tc>
                <a:tc>
                  <a:txBody>
                    <a:bodyPr/>
                    <a:lstStyle/>
                    <a:p>
                      <a:r>
                        <a:rPr lang="en-US" dirty="0" smtClean="0"/>
                        <a:t>mean</a:t>
                      </a:r>
                      <a:endParaRPr lang="en-US" dirty="0"/>
                    </a:p>
                  </a:txBody>
                  <a:tcPr/>
                </a:tc>
                <a:tc>
                  <a:txBody>
                    <a:bodyPr/>
                    <a:lstStyle/>
                    <a:p>
                      <a:r>
                        <a:rPr lang="en-US" dirty="0" smtClean="0"/>
                        <a:t>Median</a:t>
                      </a:r>
                      <a:endParaRPr lang="en-US" dirty="0"/>
                    </a:p>
                  </a:txBody>
                  <a:tcPr/>
                </a:tc>
                <a:extLst>
                  <a:ext uri="{0D108BD9-81ED-4DB2-BD59-A6C34878D82A}">
                    <a16:rowId xmlns:a16="http://schemas.microsoft.com/office/drawing/2014/main" val="10000"/>
                  </a:ext>
                </a:extLst>
              </a:tr>
              <a:tr h="370840">
                <a:tc>
                  <a:txBody>
                    <a:bodyPr/>
                    <a:lstStyle/>
                    <a:p>
                      <a:r>
                        <a:rPr lang="en-US" altLang="zh-CN" dirty="0" smtClean="0"/>
                        <a:t>F1</a:t>
                      </a:r>
                      <a:r>
                        <a:rPr lang="zh-CN" altLang="en-US" dirty="0" smtClean="0"/>
                        <a:t>值</a:t>
                      </a:r>
                      <a:endParaRPr lang="en-US" dirty="0"/>
                    </a:p>
                  </a:txBody>
                  <a:tcPr/>
                </a:tc>
                <a:tc>
                  <a:txBody>
                    <a:bodyPr/>
                    <a:lstStyle/>
                    <a:p>
                      <a:r>
                        <a:rPr lang="en-US" dirty="0" smtClean="0"/>
                        <a:t>0.90257</a:t>
                      </a:r>
                      <a:endParaRPr lang="en-US" dirty="0"/>
                    </a:p>
                  </a:txBody>
                  <a:tcPr/>
                </a:tc>
                <a:tc>
                  <a:txBody>
                    <a:bodyPr/>
                    <a:lstStyle/>
                    <a:p>
                      <a:r>
                        <a:rPr lang="en-US" dirty="0" smtClean="0"/>
                        <a:t>0.49667</a:t>
                      </a:r>
                      <a:endParaRPr lang="en-US" dirty="0"/>
                    </a:p>
                  </a:txBody>
                  <a:tcPr/>
                </a:tc>
                <a:tc>
                  <a:txBody>
                    <a:bodyPr/>
                    <a:lstStyle/>
                    <a:p>
                      <a:r>
                        <a:rPr lang="en-US" dirty="0" smtClean="0"/>
                        <a:t>0.82322</a:t>
                      </a:r>
                      <a:endParaRPr lang="en-US" dirty="0"/>
                    </a:p>
                  </a:txBody>
                  <a:tcPr/>
                </a:tc>
                <a:tc>
                  <a:txBody>
                    <a:bodyPr/>
                    <a:lstStyle/>
                    <a:p>
                      <a:r>
                        <a:rPr lang="en-US" dirty="0" smtClean="0"/>
                        <a:t>0.85681</a:t>
                      </a:r>
                      <a:endParaRPr lang="en-US" dirty="0"/>
                    </a:p>
                  </a:txBody>
                  <a:tcPr/>
                </a:tc>
                <a:extLst>
                  <a:ext uri="{0D108BD9-81ED-4DB2-BD59-A6C34878D82A}">
                    <a16:rowId xmlns:a16="http://schemas.microsoft.com/office/drawing/2014/main" val="10001"/>
                  </a:ext>
                </a:extLst>
              </a:tr>
            </a:tbl>
          </a:graphicData>
        </a:graphic>
      </p:graphicFrame>
      <p:sp>
        <p:nvSpPr>
          <p:cNvPr id="6" name="Rectangle 5"/>
          <p:cNvSpPr/>
          <p:nvPr/>
        </p:nvSpPr>
        <p:spPr>
          <a:xfrm>
            <a:off x="1228435" y="3206486"/>
            <a:ext cx="2791149" cy="276999"/>
          </a:xfrm>
          <a:prstGeom prst="rect">
            <a:avLst/>
          </a:prstGeom>
        </p:spPr>
        <p:txBody>
          <a:bodyPr wrap="none">
            <a:spAutoFit/>
          </a:bodyPr>
          <a:lstStyle/>
          <a:p>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注：在所有提交队伍的</a:t>
            </a:r>
            <a:r>
              <a:rPr lang="en-US" sz="1200" kern="0" dirty="0">
                <a:latin typeface="微软雅黑" panose="020B0503020204020204" pitchFamily="34" charset="-122"/>
                <a:ea typeface="微软雅黑" panose="020B0503020204020204" pitchFamily="34" charset="-122"/>
                <a:cs typeface="Times New Roman" panose="02020603050405020304" pitchFamily="18" charset="0"/>
              </a:rPr>
              <a:t>best run</a:t>
            </a:r>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上统计</a:t>
            </a:r>
            <a:endParaRPr lang="en-US" sz="1200" dirty="0">
              <a:latin typeface="微软雅黑" panose="020B0503020204020204" pitchFamily="34" charset="-122"/>
              <a:ea typeface="微软雅黑" panose="020B0503020204020204" pitchFamily="34" charset="-122"/>
            </a:endParaRPr>
          </a:p>
        </p:txBody>
      </p:sp>
      <p:sp>
        <p:nvSpPr>
          <p:cNvPr id="7" name="TextBox 6"/>
          <p:cNvSpPr txBox="1"/>
          <p:nvPr/>
        </p:nvSpPr>
        <p:spPr>
          <a:xfrm>
            <a:off x="838200" y="3597224"/>
            <a:ext cx="2319866"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排</a:t>
            </a:r>
            <a:r>
              <a:rPr lang="zh-CN" altLang="en-US" dirty="0" smtClean="0">
                <a:latin typeface="微软雅黑" panose="020B0503020204020204" pitchFamily="34" charset="-122"/>
                <a:ea typeface="微软雅黑" panose="020B0503020204020204" pitchFamily="34" charset="-122"/>
              </a:rPr>
              <a:t>名前三名情况：</a:t>
            </a:r>
            <a:endParaRPr lang="en-US" dirty="0">
              <a:latin typeface="微软雅黑" panose="020B0503020204020204" pitchFamily="34" charset="-122"/>
              <a:ea typeface="微软雅黑" panose="020B0503020204020204" pitchFamily="34" charset="-122"/>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18</a:t>
            </a:fld>
            <a:endParaRPr lang="en-US"/>
          </a:p>
        </p:txBody>
      </p:sp>
      <p:graphicFrame>
        <p:nvGraphicFramePr>
          <p:cNvPr id="12" name="Table 11"/>
          <p:cNvGraphicFramePr>
            <a:graphicFrameLocks noGrp="1"/>
          </p:cNvGraphicFramePr>
          <p:nvPr/>
        </p:nvGraphicFramePr>
        <p:xfrm>
          <a:off x="1228435" y="3966556"/>
          <a:ext cx="10828883" cy="2732809"/>
        </p:xfrm>
        <a:graphic>
          <a:graphicData uri="http://schemas.openxmlformats.org/drawingml/2006/table">
            <a:tbl>
              <a:tblPr firstRow="1" bandRow="1">
                <a:tableStyleId>{5C22544A-7EE6-4342-B048-85BDC9FD1C3A}</a:tableStyleId>
              </a:tblPr>
              <a:tblGrid>
                <a:gridCol w="590868">
                  <a:extLst>
                    <a:ext uri="{9D8B030D-6E8A-4147-A177-3AD203B41FA5}">
                      <a16:colId xmlns:a16="http://schemas.microsoft.com/office/drawing/2014/main" val="20000"/>
                    </a:ext>
                  </a:extLst>
                </a:gridCol>
                <a:gridCol w="1614731">
                  <a:extLst>
                    <a:ext uri="{9D8B030D-6E8A-4147-A177-3AD203B41FA5}">
                      <a16:colId xmlns:a16="http://schemas.microsoft.com/office/drawing/2014/main" val="20001"/>
                    </a:ext>
                  </a:extLst>
                </a:gridCol>
                <a:gridCol w="1029528">
                  <a:extLst>
                    <a:ext uri="{9D8B030D-6E8A-4147-A177-3AD203B41FA5}">
                      <a16:colId xmlns:a16="http://schemas.microsoft.com/office/drawing/2014/main" val="20002"/>
                    </a:ext>
                  </a:extLst>
                </a:gridCol>
                <a:gridCol w="2176139">
                  <a:extLst>
                    <a:ext uri="{9D8B030D-6E8A-4147-A177-3AD203B41FA5}">
                      <a16:colId xmlns:a16="http://schemas.microsoft.com/office/drawing/2014/main" val="20003"/>
                    </a:ext>
                  </a:extLst>
                </a:gridCol>
                <a:gridCol w="1094105">
                  <a:extLst>
                    <a:ext uri="{9D8B030D-6E8A-4147-A177-3AD203B41FA5}">
                      <a16:colId xmlns:a16="http://schemas.microsoft.com/office/drawing/2014/main" val="20004"/>
                    </a:ext>
                  </a:extLst>
                </a:gridCol>
                <a:gridCol w="946468">
                  <a:extLst>
                    <a:ext uri="{9D8B030D-6E8A-4147-A177-3AD203B41FA5}">
                      <a16:colId xmlns:a16="http://schemas.microsoft.com/office/drawing/2014/main" val="20005"/>
                    </a:ext>
                  </a:extLst>
                </a:gridCol>
                <a:gridCol w="1533990">
                  <a:extLst>
                    <a:ext uri="{9D8B030D-6E8A-4147-A177-3AD203B41FA5}">
                      <a16:colId xmlns:a16="http://schemas.microsoft.com/office/drawing/2014/main" val="20006"/>
                    </a:ext>
                  </a:extLst>
                </a:gridCol>
                <a:gridCol w="897482">
                  <a:extLst>
                    <a:ext uri="{9D8B030D-6E8A-4147-A177-3AD203B41FA5}">
                      <a16:colId xmlns:a16="http://schemas.microsoft.com/office/drawing/2014/main" val="20007"/>
                    </a:ext>
                  </a:extLst>
                </a:gridCol>
                <a:gridCol w="945572">
                  <a:extLst>
                    <a:ext uri="{9D8B030D-6E8A-4147-A177-3AD203B41FA5}">
                      <a16:colId xmlns:a16="http://schemas.microsoft.com/office/drawing/2014/main" val="20008"/>
                    </a:ext>
                  </a:extLst>
                </a:gridCol>
              </a:tblGrid>
              <a:tr h="324889">
                <a:tc>
                  <a:txBody>
                    <a:bodyPr/>
                    <a:lstStyle/>
                    <a:p>
                      <a:r>
                        <a:rPr lang="zh-CN" altLang="en-US" sz="1400" dirty="0" smtClean="0">
                          <a:latin typeface="微软雅黑" panose="020B0503020204020204" pitchFamily="34" charset="-122"/>
                          <a:ea typeface="微软雅黑" panose="020B0503020204020204" pitchFamily="34" charset="-122"/>
                        </a:rPr>
                        <a:t>排名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参赛单位</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队伍名称</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模型</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ensemble</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特征</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其他</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外部资源</a:t>
                      </a:r>
                      <a:endParaRPr lang="en-US" sz="1400" dirty="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400" dirty="0" smtClean="0">
                          <a:latin typeface="微软雅黑" panose="020B0503020204020204" pitchFamily="34" charset="-122"/>
                          <a:ea typeface="微软雅黑" panose="020B0503020204020204" pitchFamily="34" charset="-122"/>
                        </a:rPr>
                        <a:t>F1</a:t>
                      </a:r>
                      <a:r>
                        <a:rPr lang="zh-CN" altLang="en-US" sz="1400" dirty="0" smtClean="0"/>
                        <a:t>值</a:t>
                      </a:r>
                      <a:endParaRPr lang="en-US" sz="1400" dirty="0" smtClean="0"/>
                    </a:p>
                  </a:txBody>
                  <a:tcPr/>
                </a:tc>
                <a:extLst>
                  <a:ext uri="{0D108BD9-81ED-4DB2-BD59-A6C34878D82A}">
                    <a16:rowId xmlns:a16="http://schemas.microsoft.com/office/drawing/2014/main" val="10000"/>
                  </a:ext>
                </a:extLst>
              </a:tr>
              <a:tr h="889609">
                <a:tc>
                  <a:txBody>
                    <a:bodyPr/>
                    <a:lstStyle/>
                    <a:p>
                      <a:r>
                        <a:rPr lang="en-US" sz="1400" dirty="0" smtClean="0">
                          <a:latin typeface="微软雅黑" panose="020B0503020204020204" pitchFamily="34" charset="-122"/>
                          <a:ea typeface="微软雅黑" panose="020B0503020204020204" pitchFamily="34" charset="-122"/>
                        </a:rPr>
                        <a:t>1</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华南理工大学</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wzm</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roberta</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zh</a:t>
                      </a:r>
                      <a:r>
                        <a:rPr lang="en-US" sz="1400" dirty="0" smtClean="0">
                          <a:latin typeface="微软雅黑" panose="020B0503020204020204" pitchFamily="34" charset="-122"/>
                          <a:ea typeface="微软雅黑" panose="020B0503020204020204" pitchFamily="34" charset="-122"/>
                        </a:rPr>
                        <a:t>-large</a:t>
                      </a:r>
                    </a:p>
                    <a:p>
                      <a:r>
                        <a:rPr lang="en-US" sz="1400" dirty="0" err="1" smtClean="0">
                          <a:latin typeface="微软雅黑" panose="020B0503020204020204" pitchFamily="34" charset="-122"/>
                          <a:ea typeface="微软雅黑" panose="020B0503020204020204" pitchFamily="34" charset="-122"/>
                        </a:rPr>
                        <a:t>roberta</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wwm</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ext</a:t>
                      </a:r>
                      <a:r>
                        <a:rPr 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l</a:t>
                      </a:r>
                      <a:r>
                        <a:rPr lang="en-US" sz="1400" dirty="0" smtClean="0">
                          <a:latin typeface="微软雅黑" panose="020B0503020204020204" pitchFamily="34" charset="-122"/>
                          <a:ea typeface="微软雅黑" panose="020B0503020204020204" pitchFamily="34" charset="-122"/>
                        </a:rPr>
                        <a:t>arge</a:t>
                      </a:r>
                    </a:p>
                    <a:p>
                      <a:r>
                        <a:rPr lang="en-US" sz="1400" dirty="0" err="1" smtClean="0">
                          <a:latin typeface="微软雅黑" panose="020B0503020204020204" pitchFamily="34" charset="-122"/>
                          <a:ea typeface="微软雅黑" panose="020B0503020204020204" pitchFamily="34" charset="-122"/>
                        </a:rPr>
                        <a:t>bert-wwm-ext</a:t>
                      </a:r>
                      <a:endParaRPr lang="en-US" sz="1400" dirty="0" smtClean="0">
                        <a:latin typeface="微软雅黑" panose="020B0503020204020204" pitchFamily="34" charset="-122"/>
                        <a:ea typeface="微软雅黑" panose="020B0503020204020204" pitchFamily="34" charset="-122"/>
                      </a:endParaRPr>
                    </a:p>
                    <a:p>
                      <a:r>
                        <a:rPr lang="en-US" sz="1400" dirty="0" err="1" smtClean="0">
                          <a:latin typeface="微软雅黑" panose="020B0503020204020204" pitchFamily="34" charset="-122"/>
                          <a:ea typeface="微软雅黑" panose="020B0503020204020204" pitchFamily="34" charset="-122"/>
                        </a:rPr>
                        <a:t>xgboost、lightgbm</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有</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图特征、</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交互特征</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同义词替换</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开源词</a:t>
                      </a:r>
                      <a:endParaRPr lang="en-US" altLang="zh-CN" sz="1400" dirty="0" smtClean="0">
                        <a:latin typeface="微软雅黑" panose="020B0503020204020204" pitchFamily="34" charset="-122"/>
                        <a:ea typeface="微软雅黑" panose="020B0503020204020204" pitchFamily="34" charset="-122"/>
                      </a:endParaRPr>
                    </a:p>
                    <a:p>
                      <a:r>
                        <a:rPr lang="zh-CN" altLang="en-US" sz="1400" dirty="0" smtClean="0">
                          <a:latin typeface="微软雅黑" panose="020B0503020204020204" pitchFamily="34" charset="-122"/>
                          <a:ea typeface="微软雅黑" panose="020B0503020204020204" pitchFamily="34" charset="-122"/>
                        </a:rPr>
                        <a:t>向量矩阵</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b="0" kern="1200" dirty="0" smtClean="0">
                          <a:solidFill>
                            <a:schemeClr val="tx1"/>
                          </a:solidFill>
                          <a:latin typeface="微软雅黑" panose="020B0503020204020204" pitchFamily="34" charset="-122"/>
                          <a:ea typeface="微软雅黑" panose="020B0503020204020204" pitchFamily="34" charset="-122"/>
                          <a:cs typeface="+mn-cs"/>
                        </a:rPr>
                        <a:t>0.90257</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889609">
                <a:tc>
                  <a:txBody>
                    <a:bodyPr/>
                    <a:lstStyle/>
                    <a:p>
                      <a:r>
                        <a:rPr lang="en-US" sz="1400" dirty="0" smtClean="0">
                          <a:latin typeface="微软雅黑" panose="020B0503020204020204" pitchFamily="34" charset="-122"/>
                          <a:ea typeface="微软雅黑" panose="020B0503020204020204" pitchFamily="34" charset="-122"/>
                        </a:rPr>
                        <a:t>2</a:t>
                      </a:r>
                      <a:endParaRPr lang="en-US" sz="1400" dirty="0">
                        <a:latin typeface="微软雅黑" panose="020B0503020204020204" pitchFamily="34" charset="-122"/>
                        <a:ea typeface="微软雅黑" panose="020B0503020204020204" pitchFamily="34" charset="-122"/>
                      </a:endParaRPr>
                    </a:p>
                  </a:txBody>
                  <a:tcPr/>
                </a:tc>
                <a:tc>
                  <a:txBody>
                    <a:bodyPr/>
                    <a:lstStyle/>
                    <a:p>
                      <a:pPr marL="0" algn="l" defTabSz="914400" rtl="0" eaLnBrk="1" latinLnBrk="0" hangingPunct="1"/>
                      <a:r>
                        <a:rPr lang="zh-CN" altLang="en-US" sz="1400" b="0" kern="1200" dirty="0" smtClean="0">
                          <a:solidFill>
                            <a:schemeClr val="tx1"/>
                          </a:solidFill>
                          <a:latin typeface="微软雅黑" panose="020B0503020204020204" pitchFamily="34" charset="-122"/>
                          <a:ea typeface="微软雅黑" panose="020B0503020204020204" pitchFamily="34" charset="-122"/>
                          <a:cs typeface="+mn-cs"/>
                        </a:rPr>
                        <a:t>福建亿榕信息</a:t>
                      </a:r>
                      <a:endParaRPr lang="en-US" altLang="zh-CN" sz="1400" b="0" kern="1200" dirty="0" smtClean="0">
                        <a:solidFill>
                          <a:schemeClr val="tx1"/>
                        </a:solidFill>
                        <a:latin typeface="微软雅黑" panose="020B0503020204020204" pitchFamily="34" charset="-122"/>
                        <a:ea typeface="微软雅黑" panose="020B0503020204020204" pitchFamily="34" charset="-122"/>
                        <a:cs typeface="+mn-cs"/>
                      </a:endParaRPr>
                    </a:p>
                    <a:p>
                      <a:pPr marL="0" algn="l" defTabSz="914400" rtl="0" eaLnBrk="1" latinLnBrk="0" hangingPunct="1"/>
                      <a:r>
                        <a:rPr lang="zh-CN" altLang="en-US" sz="1400" b="0" kern="1200" dirty="0" smtClean="0">
                          <a:solidFill>
                            <a:schemeClr val="tx1"/>
                          </a:solidFill>
                          <a:latin typeface="微软雅黑" panose="020B0503020204020204" pitchFamily="34" charset="-122"/>
                          <a:ea typeface="微软雅黑" panose="020B0503020204020204" pitchFamily="34" charset="-122"/>
                          <a:cs typeface="+mn-cs"/>
                        </a:rPr>
                        <a:t>技术有限公司</a:t>
                      </a:r>
                      <a:endParaRPr lang="en-US" sz="1400" b="0" kern="1200" dirty="0">
                        <a:solidFill>
                          <a:schemeClr val="tx1"/>
                        </a:solidFill>
                        <a:latin typeface="微软雅黑" panose="020B0503020204020204" pitchFamily="34" charset="-122"/>
                        <a:ea typeface="微软雅黑" panose="020B0503020204020204" pitchFamily="34" charset="-122"/>
                        <a:cs typeface="+mn-cs"/>
                      </a:endParaRPr>
                    </a:p>
                  </a:txBody>
                  <a:tcPr/>
                </a:tc>
                <a:tc>
                  <a:txBody>
                    <a:bodyPr/>
                    <a:lstStyle/>
                    <a:p>
                      <a:r>
                        <a:rPr lang="en-US" sz="1400" b="0" kern="1200" dirty="0" smtClean="0">
                          <a:solidFill>
                            <a:schemeClr val="tx1"/>
                          </a:solidFill>
                          <a:latin typeface="微软雅黑" panose="020B0503020204020204" pitchFamily="34" charset="-122"/>
                          <a:ea typeface="微软雅黑" panose="020B0503020204020204" pitchFamily="34" charset="-122"/>
                          <a:cs typeface="+mn-cs"/>
                        </a:rPr>
                        <a:t>upside-down</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roberta</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wwm</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ext</a:t>
                      </a:r>
                      <a:r>
                        <a:rPr lang="en-US" sz="1400" dirty="0" smtClean="0">
                          <a:latin typeface="微软雅黑" panose="020B0503020204020204" pitchFamily="34" charset="-122"/>
                          <a:ea typeface="微软雅黑" panose="020B0503020204020204" pitchFamily="34" charset="-122"/>
                        </a:rPr>
                        <a:t>-large</a:t>
                      </a:r>
                    </a:p>
                    <a:p>
                      <a:r>
                        <a:rPr lang="en-US" sz="1400" dirty="0" err="1" smtClean="0">
                          <a:latin typeface="微软雅黑" panose="020B0503020204020204" pitchFamily="34" charset="-122"/>
                          <a:ea typeface="微软雅黑" panose="020B0503020204020204" pitchFamily="34" charset="-122"/>
                        </a:rPr>
                        <a:t>bert</a:t>
                      </a:r>
                      <a:r>
                        <a:rPr lang="en-US" sz="1400" dirty="0" smtClean="0">
                          <a:latin typeface="微软雅黑" panose="020B0503020204020204" pitchFamily="34" charset="-122"/>
                          <a:ea typeface="微软雅黑" panose="020B0503020204020204" pitchFamily="34" charset="-122"/>
                        </a:rPr>
                        <a:t>-base</a:t>
                      </a:r>
                    </a:p>
                    <a:p>
                      <a:r>
                        <a:rPr lang="en-US" sz="1400" dirty="0" err="1" smtClean="0">
                          <a:latin typeface="微软雅黑" panose="020B0503020204020204" pitchFamily="34" charset="-122"/>
                          <a:ea typeface="微软雅黑" panose="020B0503020204020204" pitchFamily="34" charset="-122"/>
                        </a:rPr>
                        <a:t>roberta</a:t>
                      </a:r>
                      <a:r>
                        <a:rPr lang="en-US" sz="1400" dirty="0" smtClean="0">
                          <a:latin typeface="微软雅黑" panose="020B0503020204020204" pitchFamily="34" charset="-122"/>
                          <a:ea typeface="微软雅黑" panose="020B0503020204020204" pitchFamily="34" charset="-122"/>
                        </a:rPr>
                        <a:t>-base</a:t>
                      </a:r>
                    </a:p>
                    <a:p>
                      <a:r>
                        <a:rPr lang="en-US" sz="1400" dirty="0" err="1" smtClean="0">
                          <a:latin typeface="微软雅黑" panose="020B0503020204020204" pitchFamily="34" charset="-122"/>
                          <a:ea typeface="微软雅黑" panose="020B0503020204020204" pitchFamily="34" charset="-122"/>
                        </a:rPr>
                        <a:t>bert-wwm-ext</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有</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优化器替换</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b="0" kern="1200" dirty="0" smtClean="0">
                          <a:solidFill>
                            <a:schemeClr val="tx1"/>
                          </a:solidFill>
                          <a:latin typeface="微软雅黑" panose="020B0503020204020204" pitchFamily="34" charset="-122"/>
                          <a:ea typeface="微软雅黑" panose="020B0503020204020204" pitchFamily="34" charset="-122"/>
                          <a:cs typeface="+mn-cs"/>
                        </a:rPr>
                        <a:t>0.86927</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487850">
                <a:tc>
                  <a:txBody>
                    <a:bodyPr/>
                    <a:lstStyle/>
                    <a:p>
                      <a:r>
                        <a:rPr lang="en-US" sz="1400" dirty="0" smtClean="0">
                          <a:latin typeface="微软雅黑" panose="020B0503020204020204" pitchFamily="34" charset="-122"/>
                          <a:ea typeface="微软雅黑" panose="020B0503020204020204" pitchFamily="34" charset="-122"/>
                        </a:rPr>
                        <a:t>3</a:t>
                      </a:r>
                      <a:endParaRPr lang="en-US" sz="1400" dirty="0">
                        <a:latin typeface="微软雅黑" panose="020B0503020204020204" pitchFamily="34" charset="-122"/>
                        <a:ea typeface="微软雅黑" panose="020B0503020204020204" pitchFamily="34" charset="-122"/>
                      </a:endParaRPr>
                    </a:p>
                  </a:txBody>
                  <a:tcPr/>
                </a:tc>
                <a:tc>
                  <a:txBody>
                    <a:bodyPr/>
                    <a:lstStyle/>
                    <a:p>
                      <a:pPr marL="0" algn="l" defTabSz="914400" rtl="0" eaLnBrk="1" latinLnBrk="0" hangingPunct="1"/>
                      <a:r>
                        <a:rPr lang="zh-CN" altLang="en-US" sz="1400" b="0" kern="1200" dirty="0" smtClean="0">
                          <a:solidFill>
                            <a:schemeClr val="tx1"/>
                          </a:solidFill>
                          <a:latin typeface="微软雅黑" panose="020B0503020204020204" pitchFamily="34" charset="-122"/>
                          <a:ea typeface="微软雅黑" panose="020B0503020204020204" pitchFamily="34" charset="-122"/>
                          <a:cs typeface="+mn-cs"/>
                        </a:rPr>
                        <a:t>哈尔滨工业大学</a:t>
                      </a:r>
                      <a:endParaRPr lang="en-US" altLang="zh-CN" sz="1400" b="0" kern="1200" dirty="0" smtClean="0">
                        <a:solidFill>
                          <a:schemeClr val="tx1"/>
                        </a:solidFill>
                        <a:latin typeface="微软雅黑" panose="020B0503020204020204" pitchFamily="34" charset="-122"/>
                        <a:ea typeface="微软雅黑" panose="020B0503020204020204" pitchFamily="34" charset="-122"/>
                        <a:cs typeface="+mn-cs"/>
                      </a:endParaRPr>
                    </a:p>
                    <a:p>
                      <a:pPr marL="0" algn="l" defTabSz="914400" rtl="0" eaLnBrk="1" latinLnBrk="0" hangingPunct="1"/>
                      <a:r>
                        <a:rPr lang="zh-CN" altLang="en-US" sz="1400" b="0" kern="1200" dirty="0" smtClean="0">
                          <a:solidFill>
                            <a:schemeClr val="tx1"/>
                          </a:solidFill>
                          <a:latin typeface="微软雅黑" panose="020B0503020204020204" pitchFamily="34" charset="-122"/>
                          <a:ea typeface="微软雅黑" panose="020B0503020204020204" pitchFamily="34" charset="-122"/>
                          <a:cs typeface="+mn-cs"/>
                        </a:rPr>
                        <a:t>（深圳）</a:t>
                      </a:r>
                      <a:endParaRPr lang="en-US" sz="1400" b="0" kern="1200" dirty="0">
                        <a:solidFill>
                          <a:schemeClr val="tx1"/>
                        </a:solidFill>
                        <a:latin typeface="微软雅黑" panose="020B0503020204020204" pitchFamily="34" charset="-122"/>
                        <a:ea typeface="微软雅黑" panose="020B0503020204020204" pitchFamily="34" charset="-122"/>
                        <a:cs typeface="+mn-cs"/>
                      </a:endParaRPr>
                    </a:p>
                  </a:txBody>
                  <a:tcPr/>
                </a:tc>
                <a:tc>
                  <a:txBody>
                    <a:bodyPr/>
                    <a:lstStyle/>
                    <a:p>
                      <a:r>
                        <a:rPr lang="zh-CN" altLang="en-US" sz="1400" b="0" kern="1200" dirty="0" smtClean="0">
                          <a:solidFill>
                            <a:schemeClr val="tx1"/>
                          </a:solidFill>
                          <a:latin typeface="微软雅黑" panose="020B0503020204020204" pitchFamily="34" charset="-122"/>
                          <a:ea typeface="微软雅黑" panose="020B0503020204020204" pitchFamily="34" charset="-122"/>
                          <a:cs typeface="+mn-cs"/>
                        </a:rPr>
                        <a:t>榴莲班戟</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roberta</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wwm</a:t>
                      </a:r>
                      <a:r>
                        <a:rPr lang="en-US" sz="1400" dirty="0" smtClean="0">
                          <a:latin typeface="微软雅黑" panose="020B0503020204020204" pitchFamily="34" charset="-122"/>
                          <a:ea typeface="微软雅黑" panose="020B0503020204020204" pitchFamily="34" charset="-122"/>
                        </a:rPr>
                        <a:t>-</a:t>
                      </a:r>
                      <a:r>
                        <a:rPr lang="en-US" sz="1400" dirty="0" err="1" smtClean="0">
                          <a:latin typeface="微软雅黑" panose="020B0503020204020204" pitchFamily="34" charset="-122"/>
                          <a:ea typeface="微软雅黑" panose="020B0503020204020204" pitchFamily="34" charset="-122"/>
                        </a:rPr>
                        <a:t>ext</a:t>
                      </a:r>
                      <a:r>
                        <a:rPr lang="en-US" sz="1400" dirty="0" smtClean="0">
                          <a:latin typeface="微软雅黑" panose="020B0503020204020204" pitchFamily="34" charset="-122"/>
                          <a:ea typeface="微软雅黑" panose="020B0503020204020204" pitchFamily="34" charset="-122"/>
                        </a:rPr>
                        <a:t>-large</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有</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预训练、</a:t>
                      </a:r>
                      <a:endParaRPr lang="en-US" altLang="zh-CN" sz="1400" dirty="0" smtClean="0">
                        <a:latin typeface="微软雅黑" panose="020B0503020204020204" pitchFamily="34" charset="-122"/>
                        <a:ea typeface="微软雅黑" panose="020B0503020204020204" pitchFamily="34" charset="-122"/>
                      </a:endParaRPr>
                    </a:p>
                    <a:p>
                      <a:r>
                        <a:rPr lang="en-US" sz="1400" dirty="0" smtClean="0">
                          <a:latin typeface="微软雅黑" panose="020B0503020204020204" pitchFamily="34" charset="-122"/>
                          <a:ea typeface="微软雅黑" panose="020B0503020204020204" pitchFamily="34" charset="-122"/>
                        </a:rPr>
                        <a:t>self-</a:t>
                      </a:r>
                      <a:r>
                        <a:rPr lang="en-US" sz="1400" dirty="0" err="1" smtClean="0">
                          <a:latin typeface="微软雅黑" panose="020B0503020204020204" pitchFamily="34" charset="-122"/>
                          <a:ea typeface="微软雅黑" panose="020B0503020204020204" pitchFamily="34" charset="-122"/>
                        </a:rPr>
                        <a:t>atention</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b="0" kern="1200" dirty="0" smtClean="0">
                          <a:solidFill>
                            <a:schemeClr val="tx1"/>
                          </a:solidFill>
                          <a:latin typeface="微软雅黑" panose="020B0503020204020204" pitchFamily="34" charset="-122"/>
                          <a:ea typeface="微软雅黑" panose="020B0503020204020204" pitchFamily="34" charset="-122"/>
                          <a:cs typeface="+mn-cs"/>
                        </a:rPr>
                        <a:t>0.86909</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方</a:t>
            </a:r>
            <a:r>
              <a:rPr lang="zh-CN" altLang="en-US" dirty="0" smtClean="0">
                <a:solidFill>
                  <a:srgbClr val="0070C0"/>
                </a:solidFill>
                <a:latin typeface="微软雅黑" panose="020B0503020204020204" pitchFamily="34" charset="-122"/>
                <a:ea typeface="微软雅黑" panose="020B0503020204020204" pitchFamily="34" charset="-122"/>
              </a:rPr>
              <a:t>法分析</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深度学习模型主要是</a:t>
            </a:r>
            <a:r>
              <a:rPr lang="en-US" altLang="zh-CN" sz="2400" dirty="0" err="1">
                <a:latin typeface="微软雅黑" panose="020B0503020204020204" pitchFamily="34" charset="-122"/>
                <a:ea typeface="微软雅黑" panose="020B0503020204020204" pitchFamily="34" charset="-122"/>
              </a:rPr>
              <a:t>bert</a:t>
            </a:r>
            <a:r>
              <a:rPr lang="zh-CN" altLang="en-US" sz="2400" dirty="0">
                <a:latin typeface="微软雅黑" panose="020B0503020204020204" pitchFamily="34" charset="-122"/>
                <a:ea typeface="微软雅黑" panose="020B0503020204020204" pitchFamily="34" charset="-122"/>
              </a:rPr>
              <a:t>及其改进版本为主，传统机器学习模型有</a:t>
            </a:r>
            <a:r>
              <a:rPr lang="en-US" altLang="zh-CN" sz="2400" dirty="0" err="1">
                <a:latin typeface="微软雅黑" panose="020B0503020204020204" pitchFamily="34" charset="-122"/>
                <a:ea typeface="微软雅黑" panose="020B0503020204020204" pitchFamily="34" charset="-122"/>
              </a:rPr>
              <a:t>xgboost</a:t>
            </a:r>
            <a:r>
              <a:rPr lang="zh-CN" altLang="en-US" sz="2400" dirty="0">
                <a:latin typeface="微软雅黑" panose="020B0503020204020204" pitchFamily="34" charset="-122"/>
                <a:ea typeface="微软雅黑" panose="020B0503020204020204" pitchFamily="34" charset="-122"/>
              </a:rPr>
              <a:t>和</a:t>
            </a:r>
            <a:r>
              <a:rPr lang="en-US" altLang="zh-CN" sz="2400" dirty="0" err="1">
                <a:latin typeface="微软雅黑" panose="020B0503020204020204" pitchFamily="34" charset="-122"/>
                <a:ea typeface="微软雅黑" panose="020B0503020204020204" pitchFamily="34" charset="-122"/>
              </a:rPr>
              <a:t>lightgbm</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单模效果最好是</a:t>
            </a:r>
            <a:r>
              <a:rPr lang="en-US" altLang="zh-CN" sz="2400" dirty="0" err="1">
                <a:latin typeface="微软雅黑" panose="020B0503020204020204" pitchFamily="34" charset="-122"/>
                <a:ea typeface="微软雅黑" panose="020B0503020204020204" pitchFamily="34" charset="-122"/>
              </a:rPr>
              <a:t>roberta</a:t>
            </a:r>
            <a:r>
              <a:rPr lang="en-US" altLang="zh-CN" sz="2400" dirty="0">
                <a:latin typeface="微软雅黑" panose="020B0503020204020204" pitchFamily="34" charset="-122"/>
                <a:ea typeface="微软雅黑" panose="020B0503020204020204" pitchFamily="34" charset="-122"/>
              </a:rPr>
              <a:t>-</a:t>
            </a:r>
            <a:r>
              <a:rPr lang="en-US" altLang="zh-CN" sz="2400" dirty="0" err="1">
                <a:latin typeface="微软雅黑" panose="020B0503020204020204" pitchFamily="34" charset="-122"/>
                <a:ea typeface="微软雅黑" panose="020B0503020204020204" pitchFamily="34" charset="-122"/>
              </a:rPr>
              <a:t>wwm</a:t>
            </a:r>
            <a:r>
              <a:rPr lang="en-US" altLang="zh-CN" sz="2400" dirty="0">
                <a:latin typeface="微软雅黑" panose="020B0503020204020204" pitchFamily="34" charset="-122"/>
                <a:ea typeface="微软雅黑" panose="020B0503020204020204" pitchFamily="34" charset="-122"/>
              </a:rPr>
              <a:t>-</a:t>
            </a:r>
            <a:r>
              <a:rPr lang="en-US" altLang="zh-CN" sz="2400" dirty="0" err="1">
                <a:latin typeface="微软雅黑" panose="020B0503020204020204" pitchFamily="34" charset="-122"/>
                <a:ea typeface="微软雅黑" panose="020B0503020204020204" pitchFamily="34" charset="-122"/>
              </a:rPr>
              <a:t>ext</a:t>
            </a:r>
            <a:r>
              <a:rPr lang="en-US" altLang="zh-CN" sz="2400" dirty="0">
                <a:latin typeface="微软雅黑" panose="020B0503020204020204" pitchFamily="34" charset="-122"/>
                <a:ea typeface="微软雅黑" panose="020B0503020204020204" pitchFamily="34" charset="-122"/>
              </a:rPr>
              <a:t>-large</a:t>
            </a:r>
            <a:r>
              <a:rPr lang="zh-CN" altLang="en-US" sz="2400" dirty="0">
                <a:latin typeface="微软雅黑" panose="020B0503020204020204" pitchFamily="34" charset="-122"/>
                <a:ea typeface="微软雅黑" panose="020B0503020204020204" pitchFamily="34" charset="-122"/>
              </a:rPr>
              <a:t>，比</a:t>
            </a:r>
            <a:r>
              <a:rPr lang="en-US" altLang="zh-CN" sz="2400" dirty="0" err="1">
                <a:latin typeface="微软雅黑" panose="020B0503020204020204" pitchFamily="34" charset="-122"/>
                <a:ea typeface="微软雅黑" panose="020B0503020204020204" pitchFamily="34" charset="-122"/>
              </a:rPr>
              <a:t>bert</a:t>
            </a:r>
            <a:r>
              <a:rPr lang="en-US" altLang="zh-CN" sz="2400" dirty="0">
                <a:latin typeface="微软雅黑" panose="020B0503020204020204" pitchFamily="34" charset="-122"/>
                <a:ea typeface="微软雅黑" panose="020B0503020204020204" pitchFamily="34" charset="-122"/>
              </a:rPr>
              <a:t>-base</a:t>
            </a:r>
            <a:r>
              <a:rPr lang="zh-CN" altLang="en-US" sz="2400" dirty="0">
                <a:latin typeface="微软雅黑" panose="020B0503020204020204" pitchFamily="34" charset="-122"/>
                <a:ea typeface="微软雅黑" panose="020B0503020204020204" pitchFamily="34" charset="-122"/>
              </a:rPr>
              <a:t>高</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个百分</a:t>
            </a:r>
            <a:r>
              <a:rPr lang="zh-CN" altLang="en-US" sz="2400" dirty="0" smtClean="0">
                <a:latin typeface="微软雅黑" panose="020B0503020204020204" pitchFamily="34" charset="-122"/>
                <a:ea typeface="微软雅黑" panose="020B0503020204020204" pitchFamily="34" charset="-122"/>
              </a:rPr>
              <a:t>点。</a:t>
            </a:r>
            <a:endParaRPr lang="en-US" altLang="zh-CN" sz="2400" dirty="0" smtClean="0">
              <a:latin typeface="微软雅黑" panose="020B0503020204020204" pitchFamily="34" charset="-122"/>
              <a:ea typeface="微软雅黑" panose="020B0503020204020204" pitchFamily="34" charset="-122"/>
            </a:endParaRPr>
          </a:p>
          <a:p>
            <a:r>
              <a:rPr lang="en-US" altLang="zh-CN" sz="2400" dirty="0">
                <a:latin typeface="微软雅黑" panose="020B0503020204020204" pitchFamily="34" charset="-122"/>
                <a:ea typeface="微软雅黑" panose="020B0503020204020204" pitchFamily="34" charset="-122"/>
              </a:rPr>
              <a:t>category</a:t>
            </a:r>
            <a:r>
              <a:rPr lang="zh-CN" altLang="en-US" sz="2400" dirty="0">
                <a:latin typeface="微软雅黑" panose="020B0503020204020204" pitchFamily="34" charset="-122"/>
                <a:ea typeface="微软雅黑" panose="020B0503020204020204" pitchFamily="34" charset="-122"/>
              </a:rPr>
              <a:t>信息无明显提</a:t>
            </a:r>
            <a:r>
              <a:rPr lang="zh-CN" altLang="en-US" sz="2400" dirty="0" smtClean="0">
                <a:latin typeface="微软雅黑" panose="020B0503020204020204" pitchFamily="34" charset="-122"/>
                <a:ea typeface="微软雅黑" panose="020B0503020204020204" pitchFamily="34" charset="-122"/>
              </a:rPr>
              <a:t>升。</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加入伪标签有</a:t>
            </a: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个千分点的提</a:t>
            </a:r>
            <a:r>
              <a:rPr lang="zh-CN" altLang="en-US" sz="2400" dirty="0" smtClean="0">
                <a:latin typeface="微软雅黑" panose="020B0503020204020204" pitchFamily="34" charset="-122"/>
                <a:ea typeface="微软雅黑" panose="020B0503020204020204" pitchFamily="34" charset="-122"/>
              </a:rPr>
              <a:t>升。</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特征主要使用图特征和交互特征，对</a:t>
            </a:r>
            <a:r>
              <a:rPr lang="en-US" altLang="zh-CN" sz="2400" dirty="0">
                <a:latin typeface="微软雅黑" panose="020B0503020204020204" pitchFamily="34" charset="-122"/>
                <a:ea typeface="微软雅黑" panose="020B0503020204020204" pitchFamily="34" charset="-122"/>
              </a:rPr>
              <a:t>ensemble</a:t>
            </a:r>
            <a:r>
              <a:rPr lang="zh-CN" altLang="en-US" sz="2400" dirty="0">
                <a:latin typeface="微软雅黑" panose="020B0503020204020204" pitchFamily="34" charset="-122"/>
                <a:ea typeface="微软雅黑" panose="020B0503020204020204" pitchFamily="34" charset="-122"/>
              </a:rPr>
              <a:t>提升效果帮助</a:t>
            </a:r>
            <a:r>
              <a:rPr lang="zh-CN" altLang="en-US" sz="2400" dirty="0" smtClean="0">
                <a:latin typeface="微软雅黑" panose="020B0503020204020204" pitchFamily="34" charset="-122"/>
                <a:ea typeface="微软雅黑" panose="020B0503020204020204" pitchFamily="34" charset="-122"/>
              </a:rPr>
              <a:t>大。</a:t>
            </a:r>
            <a:endParaRPr lang="en-US" altLang="zh-CN" sz="2400" dirty="0" smtClean="0">
              <a:latin typeface="微软雅黑" panose="020B0503020204020204" pitchFamily="34" charset="-122"/>
              <a:ea typeface="微软雅黑" panose="020B0503020204020204" pitchFamily="34" charset="-122"/>
            </a:endParaRPr>
          </a:p>
          <a:p>
            <a:r>
              <a:rPr lang="en-US" altLang="zh-CN" sz="2400" dirty="0">
                <a:latin typeface="微软雅黑" panose="020B0503020204020204" pitchFamily="34" charset="-122"/>
                <a:ea typeface="微软雅黑" panose="020B0503020204020204" pitchFamily="34" charset="-122"/>
              </a:rPr>
              <a:t>ensemble</a:t>
            </a:r>
            <a:r>
              <a:rPr lang="zh-CN" altLang="en-US" sz="2400" dirty="0">
                <a:latin typeface="微软雅黑" panose="020B0503020204020204" pitchFamily="34" charset="-122"/>
                <a:ea typeface="微软雅黑" panose="020B0503020204020204" pitchFamily="34" charset="-122"/>
              </a:rPr>
              <a:t>效果最显著，比单模提升</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个</a:t>
            </a:r>
            <a:r>
              <a:rPr lang="zh-CN" altLang="en-US" sz="2400" dirty="0" smtClean="0">
                <a:latin typeface="微软雅黑" panose="020B0503020204020204" pitchFamily="34" charset="-122"/>
                <a:ea typeface="微软雅黑" panose="020B0503020204020204" pitchFamily="34" charset="-122"/>
              </a:rPr>
              <a:t>点。</a:t>
            </a:r>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其他有用策略：同义词替换、预训练、</a:t>
            </a:r>
            <a:r>
              <a:rPr lang="en-US" altLang="zh-CN" sz="2400" dirty="0">
                <a:latin typeface="微软雅黑" panose="020B0503020204020204" pitchFamily="34" charset="-122"/>
                <a:ea typeface="微软雅黑" panose="020B0503020204020204" pitchFamily="34" charset="-122"/>
              </a:rPr>
              <a:t>self-attention </a:t>
            </a:r>
            <a:r>
              <a:rPr lang="en-US" altLang="zh-CN" sz="2400" dirty="0" smtClean="0">
                <a:latin typeface="微软雅黑" panose="020B0503020204020204" pitchFamily="34" charset="-122"/>
                <a:ea typeface="微软雅黑" panose="020B0503020204020204" pitchFamily="34" charset="-122"/>
              </a:rPr>
              <a:t>layer</a:t>
            </a:r>
            <a:r>
              <a:rPr lang="zh-CN" altLang="en-US" sz="2400" dirty="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3" name="Slide Number Placeholder 2"/>
          <p:cNvSpPr>
            <a:spLocks noGrp="1"/>
          </p:cNvSpPr>
          <p:nvPr>
            <p:ph type="sldNum" sz="quarter" idx="12"/>
          </p:nvPr>
        </p:nvSpPr>
        <p:spPr/>
        <p:txBody>
          <a:bodyPr/>
          <a:lstStyle/>
          <a:p>
            <a:fld id="{9AA7C5AE-1BEB-43AF-A100-009AA0021FD0}" type="slidenum">
              <a:rPr lang="en-US" smtClean="0"/>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487054"/>
          <a:ext cx="12192000" cy="375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2" name="Slide Number Placeholder 1"/>
          <p:cNvSpPr>
            <a:spLocks noGrp="1"/>
          </p:cNvSpPr>
          <p:nvPr>
            <p:ph type="sldNum" sz="quarter" idx="12"/>
          </p:nvPr>
        </p:nvSpPr>
        <p:spPr/>
        <p:txBody>
          <a:bodyPr/>
          <a:lstStyle/>
          <a:p>
            <a:fld id="{9AA7C5AE-1BEB-43AF-A100-009AA0021FD0}" type="slidenum">
              <a:rPr lang="en-US" smtClean="0"/>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70C0"/>
                </a:solidFill>
                <a:latin typeface="微软雅黑" panose="020B0503020204020204" pitchFamily="34" charset="-122"/>
                <a:ea typeface="微软雅黑" panose="020B0503020204020204" pitchFamily="34" charset="-122"/>
              </a:rPr>
              <a:t>口头报告</a:t>
            </a:r>
            <a:endParaRPr 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extLst>
              <p:ext uri="{D42A27DB-BD31-4B8C-83A1-F6EECF244321}">
                <p14:modId xmlns:p14="http://schemas.microsoft.com/office/powerpoint/2010/main" val="926555264"/>
              </p:ext>
            </p:extLst>
          </p:nvPr>
        </p:nvGraphicFramePr>
        <p:xfrm>
          <a:off x="969259" y="1787022"/>
          <a:ext cx="10384541" cy="1584960"/>
        </p:xfrm>
        <a:graphic>
          <a:graphicData uri="http://schemas.openxmlformats.org/drawingml/2006/table">
            <a:tbl>
              <a:tblPr firstRow="1" bandRow="1">
                <a:tableStyleId>{5C22544A-7EE6-4342-B048-85BDC9FD1C3A}</a:tableStyleId>
              </a:tblPr>
              <a:tblGrid>
                <a:gridCol w="642330">
                  <a:extLst>
                    <a:ext uri="{9D8B030D-6E8A-4147-A177-3AD203B41FA5}">
                      <a16:colId xmlns:a16="http://schemas.microsoft.com/office/drawing/2014/main" val="20000"/>
                    </a:ext>
                  </a:extLst>
                </a:gridCol>
                <a:gridCol w="2651574">
                  <a:extLst>
                    <a:ext uri="{9D8B030D-6E8A-4147-A177-3AD203B41FA5}">
                      <a16:colId xmlns:a16="http://schemas.microsoft.com/office/drawing/2014/main" val="20001"/>
                    </a:ext>
                  </a:extLst>
                </a:gridCol>
                <a:gridCol w="1507247">
                  <a:extLst>
                    <a:ext uri="{9D8B030D-6E8A-4147-A177-3AD203B41FA5}">
                      <a16:colId xmlns:a16="http://schemas.microsoft.com/office/drawing/2014/main" val="20002"/>
                    </a:ext>
                  </a:extLst>
                </a:gridCol>
                <a:gridCol w="843254">
                  <a:extLst>
                    <a:ext uri="{9D8B030D-6E8A-4147-A177-3AD203B41FA5}">
                      <a16:colId xmlns:a16="http://schemas.microsoft.com/office/drawing/2014/main" val="20003"/>
                    </a:ext>
                  </a:extLst>
                </a:gridCol>
                <a:gridCol w="4740136">
                  <a:extLst>
                    <a:ext uri="{9D8B030D-6E8A-4147-A177-3AD203B41FA5}">
                      <a16:colId xmlns:a16="http://schemas.microsoft.com/office/drawing/2014/main" val="20004"/>
                    </a:ext>
                  </a:extLst>
                </a:gridCol>
              </a:tblGrid>
              <a:tr h="297667">
                <a:tc>
                  <a:txBody>
                    <a:bodyPr/>
                    <a:lstStyle/>
                    <a:p>
                      <a:r>
                        <a:rPr lang="zh-CN" altLang="en-US" sz="1600" dirty="0" smtClean="0">
                          <a:latin typeface="微软雅黑" panose="020B0503020204020204" pitchFamily="34" charset="-122"/>
                          <a:ea typeface="微软雅黑" panose="020B0503020204020204" pitchFamily="34" charset="-122"/>
                        </a:rPr>
                        <a:t>排名</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参赛单位</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队伍名称</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报告人</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报告题目</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297667">
                <a:tc>
                  <a:txBody>
                    <a:bodyPr/>
                    <a:lstStyle/>
                    <a:p>
                      <a:r>
                        <a:rPr lang="en-US" sz="1600" dirty="0" smtClean="0">
                          <a:latin typeface="微软雅黑" panose="020B0503020204020204" pitchFamily="34" charset="-122"/>
                          <a:ea typeface="微软雅黑" panose="020B0503020204020204" pitchFamily="34" charset="-122"/>
                        </a:rPr>
                        <a:t>1</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华南理工大学</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sz="1600" dirty="0" err="1" smtClean="0">
                          <a:latin typeface="微软雅黑" panose="020B0503020204020204" pitchFamily="34" charset="-122"/>
                          <a:ea typeface="微软雅黑" panose="020B0503020204020204" pitchFamily="34" charset="-122"/>
                        </a:rPr>
                        <a:t>wzm</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吴梓明</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基于</a:t>
                      </a:r>
                      <a:r>
                        <a:rPr lang="en-US" altLang="zh-CN" sz="1600" dirty="0" smtClean="0">
                          <a:latin typeface="微软雅黑" panose="020B0503020204020204" pitchFamily="34" charset="-122"/>
                          <a:ea typeface="微软雅黑" panose="020B0503020204020204" pitchFamily="34" charset="-122"/>
                        </a:rPr>
                        <a:t>BERT</a:t>
                      </a:r>
                      <a:r>
                        <a:rPr lang="zh-CN" altLang="en-US" sz="1600" dirty="0" smtClean="0">
                          <a:latin typeface="微软雅黑" panose="020B0503020204020204" pitchFamily="34" charset="-122"/>
                          <a:ea typeface="微软雅黑" panose="020B0503020204020204" pitchFamily="34" charset="-122"/>
                        </a:rPr>
                        <a:t>与提升树模型的语义匹配方法</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324673">
                <a:tc>
                  <a:txBody>
                    <a:bodyPr/>
                    <a:lstStyle/>
                    <a:p>
                      <a:r>
                        <a:rPr lang="en-US" sz="1600" dirty="0" smtClean="0">
                          <a:latin typeface="微软雅黑" panose="020B0503020204020204" pitchFamily="34" charset="-122"/>
                          <a:ea typeface="微软雅黑" panose="020B0503020204020204" pitchFamily="34" charset="-122"/>
                        </a:rPr>
                        <a:t>2</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福建亿榕信息技术有限公司</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sz="1600" dirty="0" smtClean="0">
                          <a:latin typeface="微软雅黑" panose="020B0503020204020204" pitchFamily="34" charset="-122"/>
                          <a:ea typeface="微软雅黑" panose="020B0503020204020204" pitchFamily="34" charset="-122"/>
                        </a:rPr>
                        <a:t>upside-down</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宋立华</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自然语言处理流水线作业探索及评测实践</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514153">
                <a:tc>
                  <a:txBody>
                    <a:bodyPr/>
                    <a:lstStyle/>
                    <a:p>
                      <a:r>
                        <a:rPr lang="en-US" sz="1600" dirty="0" smtClean="0">
                          <a:latin typeface="微软雅黑" panose="020B0503020204020204" pitchFamily="34" charset="-122"/>
                          <a:ea typeface="微软雅黑" panose="020B0503020204020204" pitchFamily="34" charset="-122"/>
                        </a:rPr>
                        <a:t>3</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哈尔滨工业大学（深圳）</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榴莲班戟</a:t>
                      </a:r>
                      <a:endParaRPr lang="en-US" sz="1600" dirty="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伏冠宇</a:t>
                      </a:r>
                      <a:endParaRPr lang="en-US" sz="1600" dirty="0">
                        <a:latin typeface="微软雅黑" panose="020B0503020204020204" pitchFamily="34" charset="-122"/>
                        <a:ea typeface="微软雅黑" panose="020B0503020204020204" pitchFamily="34" charset="-122"/>
                      </a:endParaRPr>
                    </a:p>
                  </a:txBody>
                  <a:tcPr/>
                </a:tc>
                <a:tc>
                  <a:txBody>
                    <a:bodyPr/>
                    <a:lstStyle/>
                    <a:p>
                      <a:r>
                        <a:rPr lang="en-US" sz="1600" dirty="0" smtClean="0">
                          <a:latin typeface="微软雅黑" panose="020B0503020204020204" pitchFamily="34" charset="-122"/>
                          <a:ea typeface="微软雅黑" panose="020B0503020204020204" pitchFamily="34" charset="-122"/>
                        </a:rPr>
                        <a:t>Semantic similarity model of medical questions based on fusion pre-training model</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1371950"/>
            <a:ext cx="3084587" cy="369332"/>
          </a:xfrm>
          <a:prstGeom prst="rect">
            <a:avLst/>
          </a:prstGeom>
          <a:noFill/>
        </p:spPr>
        <p:txBody>
          <a:bodyPr wrap="squar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前三</a:t>
            </a:r>
            <a:r>
              <a:rPr lang="zh-CN" altLang="en-US" dirty="0" smtClean="0">
                <a:latin typeface="微软雅黑" panose="020B0503020204020204" pitchFamily="34" charset="-122"/>
                <a:ea typeface="微软雅黑" panose="020B0503020204020204" pitchFamily="34" charset="-122"/>
              </a:rPr>
              <a:t>名报告题目及作者：</a:t>
            </a:r>
            <a:endParaRPr lang="en-US" dirty="0">
              <a:latin typeface="微软雅黑" panose="020B0503020204020204" pitchFamily="34" charset="-122"/>
              <a:ea typeface="微软雅黑" panose="020B0503020204020204" pitchFamily="34" charset="-122"/>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20</a:t>
            </a:fld>
            <a:endParaRPr lang="en-US"/>
          </a:p>
        </p:txBody>
      </p:sp>
      <p:sp>
        <p:nvSpPr>
          <p:cNvPr id="8" name="TextBox 7"/>
          <p:cNvSpPr txBox="1"/>
          <p:nvPr/>
        </p:nvSpPr>
        <p:spPr>
          <a:xfrm>
            <a:off x="838200" y="3467504"/>
            <a:ext cx="3084587" cy="369332"/>
          </a:xfrm>
          <a:prstGeom prst="rect">
            <a:avLst/>
          </a:prstGeom>
          <a:noFill/>
        </p:spPr>
        <p:txBody>
          <a:bodyPr wrap="squar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前</a:t>
            </a:r>
            <a:r>
              <a:rPr lang="zh-CN" altLang="en-US" dirty="0">
                <a:latin typeface="微软雅黑" panose="020B0503020204020204" pitchFamily="34" charset="-122"/>
                <a:ea typeface="微软雅黑" panose="020B0503020204020204" pitchFamily="34" charset="-122"/>
              </a:rPr>
              <a:t>十</a:t>
            </a:r>
            <a:r>
              <a:rPr lang="zh-CN" altLang="en-US" dirty="0" smtClean="0">
                <a:latin typeface="微软雅黑" panose="020B0503020204020204" pitchFamily="34" charset="-122"/>
                <a:ea typeface="微软雅黑" panose="020B0503020204020204" pitchFamily="34" charset="-122"/>
              </a:rPr>
              <a:t>名</a:t>
            </a:r>
            <a:r>
              <a:rPr lang="en-US" altLang="zh-CN" dirty="0" smtClean="0">
                <a:latin typeface="微软雅黑" panose="020B0503020204020204" pitchFamily="34" charset="-122"/>
                <a:ea typeface="微软雅黑" panose="020B0503020204020204" pitchFamily="34" charset="-122"/>
              </a:rPr>
              <a:t>poster</a:t>
            </a:r>
            <a:r>
              <a:rPr lang="zh-CN" altLang="en-US" dirty="0" smtClean="0">
                <a:latin typeface="微软雅黑" panose="020B0503020204020204" pitchFamily="34" charset="-122"/>
                <a:ea typeface="微软雅黑" panose="020B0503020204020204" pitchFamily="34" charset="-122"/>
              </a:rPr>
              <a:t>作者及单位</a:t>
            </a:r>
            <a:r>
              <a:rPr lang="zh-CN" altLang="en-US" dirty="0" smtClean="0">
                <a:latin typeface="微软雅黑" panose="020B0503020204020204" pitchFamily="34" charset="-122"/>
                <a:ea typeface="微软雅黑" panose="020B0503020204020204" pitchFamily="34" charset="-122"/>
              </a:rPr>
              <a:t>：</a:t>
            </a:r>
            <a:endParaRPr lang="en-US" dirty="0">
              <a:latin typeface="微软雅黑" panose="020B0503020204020204" pitchFamily="34" charset="-122"/>
              <a:ea typeface="微软雅黑" panose="020B0503020204020204" pitchFamily="34" charset="-122"/>
            </a:endParaRPr>
          </a:p>
        </p:txBody>
      </p:sp>
      <p:graphicFrame>
        <p:nvGraphicFramePr>
          <p:cNvPr id="11" name="Table 10"/>
          <p:cNvGraphicFramePr>
            <a:graphicFrameLocks noGrp="1"/>
          </p:cNvGraphicFramePr>
          <p:nvPr>
            <p:extLst>
              <p:ext uri="{D42A27DB-BD31-4B8C-83A1-F6EECF244321}">
                <p14:modId xmlns:p14="http://schemas.microsoft.com/office/powerpoint/2010/main" val="2997233888"/>
              </p:ext>
            </p:extLst>
          </p:nvPr>
        </p:nvGraphicFramePr>
        <p:xfrm>
          <a:off x="969258" y="3841432"/>
          <a:ext cx="10384542" cy="2682240"/>
        </p:xfrm>
        <a:graphic>
          <a:graphicData uri="http://schemas.openxmlformats.org/drawingml/2006/table">
            <a:tbl>
              <a:tblPr firstRow="1" bandRow="1">
                <a:tableStyleId>{5C22544A-7EE6-4342-B048-85BDC9FD1C3A}</a:tableStyleId>
              </a:tblPr>
              <a:tblGrid>
                <a:gridCol w="1473068">
                  <a:extLst>
                    <a:ext uri="{9D8B030D-6E8A-4147-A177-3AD203B41FA5}">
                      <a16:colId xmlns:a16="http://schemas.microsoft.com/office/drawing/2014/main" val="20000"/>
                    </a:ext>
                  </a:extLst>
                </a:gridCol>
                <a:gridCol w="2555701">
                  <a:extLst>
                    <a:ext uri="{9D8B030D-6E8A-4147-A177-3AD203B41FA5}">
                      <a16:colId xmlns:a16="http://schemas.microsoft.com/office/drawing/2014/main" val="20001"/>
                    </a:ext>
                  </a:extLst>
                </a:gridCol>
                <a:gridCol w="2660073">
                  <a:extLst>
                    <a:ext uri="{9D8B030D-6E8A-4147-A177-3AD203B41FA5}">
                      <a16:colId xmlns:a16="http://schemas.microsoft.com/office/drawing/2014/main" val="20002"/>
                    </a:ext>
                  </a:extLst>
                </a:gridCol>
                <a:gridCol w="3695700">
                  <a:extLst>
                    <a:ext uri="{9D8B030D-6E8A-4147-A177-3AD203B41FA5}">
                      <a16:colId xmlns:a16="http://schemas.microsoft.com/office/drawing/2014/main" val="20003"/>
                    </a:ext>
                  </a:extLst>
                </a:gridCol>
              </a:tblGrid>
              <a:tr h="275243">
                <a:tc>
                  <a:txBody>
                    <a:bodyPr/>
                    <a:lstStyle/>
                    <a:p>
                      <a:r>
                        <a:rPr lang="zh-CN" altLang="en-US" sz="1600" dirty="0" smtClean="0">
                          <a:latin typeface="微软雅黑" panose="020B0503020204020204" pitchFamily="34" charset="-122"/>
                          <a:ea typeface="微软雅黑" panose="020B0503020204020204" pitchFamily="34" charset="-122"/>
                        </a:rPr>
                        <a:t>排名</a:t>
                      </a:r>
                      <a:endParaRPr lang="en-US" sz="1600" dirty="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pitchFamily="34" charset="-122"/>
                          <a:ea typeface="微软雅黑" panose="020B0503020204020204" pitchFamily="34" charset="-122"/>
                        </a:rPr>
                        <a:t>参赛单位</a:t>
                      </a:r>
                      <a:endParaRPr lang="en-US" sz="1600" dirty="0" smtClean="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pitchFamily="34" charset="-122"/>
                          <a:ea typeface="微软雅黑" panose="020B0503020204020204" pitchFamily="34" charset="-122"/>
                        </a:rPr>
                        <a:t>队伍名称</a:t>
                      </a:r>
                      <a:endParaRPr lang="en-US" sz="1600" dirty="0" smtClean="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作者</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275243">
                <a:tc>
                  <a:txBody>
                    <a:bodyPr/>
                    <a:lstStyle/>
                    <a:p>
                      <a:r>
                        <a:rPr lang="en-US" sz="1600" dirty="0" smtClean="0">
                          <a:latin typeface="微软雅黑" panose="020B0503020204020204" pitchFamily="34" charset="-122"/>
                          <a:ea typeface="微软雅黑" panose="020B0503020204020204" pitchFamily="34" charset="-122"/>
                        </a:rPr>
                        <a:t>4</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大连理工大学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第三世界研究室</a:t>
                      </a:r>
                      <a:endParaRPr 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黄梦佐</a:t>
                      </a:r>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 </a:t>
                      </a:r>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邹晨野</a:t>
                      </a:r>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 </a:t>
                      </a:r>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李做成</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1"/>
                  </a:ext>
                </a:extLst>
              </a:tr>
              <a:tr h="275243">
                <a:tc>
                  <a:txBody>
                    <a:bodyPr/>
                    <a:lstStyle/>
                    <a:p>
                      <a:r>
                        <a:rPr lang="en-US" sz="1600" dirty="0" smtClean="0">
                          <a:latin typeface="微软雅黑" panose="020B0503020204020204" pitchFamily="34" charset="-122"/>
                          <a:ea typeface="微软雅黑" panose="020B0503020204020204" pitchFamily="34" charset="-122"/>
                        </a:rPr>
                        <a:t>5</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同济大学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十一块二毛</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徐诗瑶</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2"/>
                  </a:ext>
                </a:extLst>
              </a:tr>
              <a:tr h="275243">
                <a:tc>
                  <a:txBody>
                    <a:bodyPr/>
                    <a:lstStyle/>
                    <a:p>
                      <a:r>
                        <a:rPr lang="en-US" sz="1600" dirty="0" smtClean="0">
                          <a:latin typeface="微软雅黑" panose="020B0503020204020204" pitchFamily="34" charset="-122"/>
                          <a:ea typeface="微软雅黑" panose="020B0503020204020204" pitchFamily="34" charset="-122"/>
                        </a:rPr>
                        <a:t>6</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北京邮电大学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en-US" altLang="zh-CN" sz="1600" b="0" i="0" u="none" strike="noStrike" dirty="0" err="1" smtClean="0">
                          <a:solidFill>
                            <a:srgbClr val="000000"/>
                          </a:solidFill>
                          <a:effectLst/>
                          <a:latin typeface="微软雅黑" panose="020B0503020204020204" pitchFamily="34" charset="-122"/>
                          <a:ea typeface="微软雅黑" panose="020B0503020204020204" pitchFamily="34" charset="-122"/>
                        </a:rPr>
                        <a:t>pris</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王文竹</a:t>
                      </a:r>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a:t>
                      </a:r>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陈柯宏</a:t>
                      </a:r>
                    </a:p>
                  </a:txBody>
                  <a:tcPr marL="7620" marR="7620" marT="7620" marB="0"/>
                </a:tc>
                <a:extLst>
                  <a:ext uri="{0D108BD9-81ED-4DB2-BD59-A6C34878D82A}">
                    <a16:rowId xmlns:a16="http://schemas.microsoft.com/office/drawing/2014/main" val="10003"/>
                  </a:ext>
                </a:extLst>
              </a:tr>
              <a:tr h="275243">
                <a:tc>
                  <a:txBody>
                    <a:bodyPr/>
                    <a:lstStyle/>
                    <a:p>
                      <a:r>
                        <a:rPr lang="en-US" sz="1600" dirty="0" smtClean="0">
                          <a:latin typeface="微软雅黑" panose="020B0503020204020204" pitchFamily="34" charset="-122"/>
                          <a:ea typeface="微软雅黑" panose="020B0503020204020204" pitchFamily="34" charset="-122"/>
                        </a:rPr>
                        <a:t>7</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兰州大学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神级被菜虐</a:t>
                      </a:r>
                      <a:endParaRPr 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郑子相</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4"/>
                  </a:ext>
                </a:extLst>
              </a:tr>
              <a:tr h="275243">
                <a:tc>
                  <a:txBody>
                    <a:bodyPr/>
                    <a:lstStyle/>
                    <a:p>
                      <a:r>
                        <a:rPr lang="en-US" sz="1600" dirty="0" smtClean="0">
                          <a:latin typeface="微软雅黑" panose="020B0503020204020204" pitchFamily="34" charset="-122"/>
                          <a:ea typeface="微软雅黑" panose="020B0503020204020204" pitchFamily="34" charset="-122"/>
                        </a:rPr>
                        <a:t>8</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飞利浦亚洲研究院</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OYE</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欧阳恩</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5"/>
                  </a:ext>
                </a:extLst>
              </a:tr>
              <a:tr h="275243">
                <a:tc>
                  <a:txBody>
                    <a:bodyPr/>
                    <a:lstStyle/>
                    <a:p>
                      <a:r>
                        <a:rPr lang="en-US" sz="1600" dirty="0" smtClean="0">
                          <a:latin typeface="微软雅黑" panose="020B0503020204020204" pitchFamily="34" charset="-122"/>
                          <a:ea typeface="微软雅黑" panose="020B0503020204020204" pitchFamily="34" charset="-122"/>
                        </a:rPr>
                        <a:t>9</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上海交通大学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银灰家的刀客塔</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廖千姿</a:t>
                      </a:r>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a:t>
                      </a:r>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张盛瑶</a:t>
                      </a:r>
                      <a:r>
                        <a:rPr lang="en-US" altLang="zh-CN" sz="1600" b="0" i="0" u="none" strike="noStrike" dirty="0" smtClean="0">
                          <a:solidFill>
                            <a:srgbClr val="000000"/>
                          </a:solidFill>
                          <a:effectLst/>
                          <a:latin typeface="微软雅黑" panose="020B0503020204020204" pitchFamily="34" charset="-122"/>
                          <a:ea typeface="微软雅黑" panose="020B0503020204020204" pitchFamily="34" charset="-122"/>
                        </a:rPr>
                        <a:t>,</a:t>
                      </a:r>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贾琪</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6"/>
                  </a:ext>
                </a:extLst>
              </a:tr>
              <a:tr h="275243">
                <a:tc>
                  <a:txBody>
                    <a:bodyPr/>
                    <a:lstStyle/>
                    <a:p>
                      <a:r>
                        <a:rPr lang="en-US" sz="1600" dirty="0" smtClean="0">
                          <a:latin typeface="微软雅黑" panose="020B0503020204020204" pitchFamily="34" charset="-122"/>
                          <a:ea typeface="微软雅黑" panose="020B0503020204020204" pitchFamily="34" charset="-122"/>
                        </a:rPr>
                        <a:t>10</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湖南大学</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en-US" altLang="zh-CN" sz="1600" b="0" i="0" u="none" strike="noStrike" dirty="0" err="1" smtClean="0">
                          <a:solidFill>
                            <a:srgbClr val="000000"/>
                          </a:solidFill>
                          <a:effectLst/>
                          <a:latin typeface="微软雅黑" panose="020B0503020204020204" pitchFamily="34" charset="-122"/>
                          <a:ea typeface="微软雅黑" panose="020B0503020204020204" pitchFamily="34" charset="-122"/>
                        </a:rPr>
                        <a:t>Wenyu</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tc>
                  <a:txBody>
                    <a:bodyPr/>
                    <a:lstStyle/>
                    <a:p>
                      <a:pPr algn="l" fontAlgn="b"/>
                      <a:r>
                        <a:rPr lang="zh-CN" altLang="en-US" sz="1600" b="0" i="0" u="none" strike="noStrike" dirty="0" smtClean="0">
                          <a:solidFill>
                            <a:srgbClr val="000000"/>
                          </a:solidFill>
                          <a:effectLst/>
                          <a:latin typeface="微软雅黑" panose="020B0503020204020204" pitchFamily="34" charset="-122"/>
                          <a:ea typeface="微软雅黑" panose="020B0503020204020204" pitchFamily="34" charset="-122"/>
                        </a:rPr>
                        <a:t>刘新龙</a:t>
                      </a:r>
                      <a:endParaRPr lang="zh-CN" altLang="en-US" sz="16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tc>
                <a:extLst>
                  <a:ext uri="{0D108BD9-81ED-4DB2-BD59-A6C34878D82A}">
                    <a16:rowId xmlns:a16="http://schemas.microsoft.com/office/drawing/2014/main" val="10007"/>
                  </a:ext>
                </a:extLst>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450108"/>
          <a:ext cx="12192000" cy="375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2" name="Slide Number Placeholder 1"/>
          <p:cNvSpPr>
            <a:spLocks noGrp="1"/>
          </p:cNvSpPr>
          <p:nvPr>
            <p:ph type="sldNum" sz="quarter" idx="12"/>
          </p:nvPr>
        </p:nvSpPr>
        <p:spPr/>
        <p:txBody>
          <a:bodyPr/>
          <a:lstStyle/>
          <a:p>
            <a:fld id="{9AA7C5AE-1BEB-43AF-A100-009AA0021FD0}" type="slidenum">
              <a:rPr lang="en-US" smtClean="0"/>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任务</a:t>
            </a:r>
            <a:r>
              <a:rPr lang="zh-CN" altLang="en-US" dirty="0" smtClean="0">
                <a:solidFill>
                  <a:srgbClr val="0070C0"/>
                </a:solidFill>
                <a:latin typeface="微软雅黑" panose="020B0503020204020204" pitchFamily="34" charset="-122"/>
                <a:ea typeface="微软雅黑" panose="020B0503020204020204" pitchFamily="34" charset="-122"/>
              </a:rPr>
              <a:t>描述</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临床试验是指通过人体志愿者也称为受试者进行的科学研究，筛选标准是临床试验负责人拟定的鉴定受试者是否满足某项临床试验的主要指标，分为入组标准和排出标准，一般为无规则的自由文</a:t>
            </a:r>
            <a:r>
              <a:rPr lang="zh-CN" altLang="en-US" sz="2400" dirty="0" smtClean="0">
                <a:latin typeface="微软雅黑" panose="020B0503020204020204" pitchFamily="34" charset="-122"/>
                <a:ea typeface="微软雅黑" panose="020B0503020204020204" pitchFamily="34" charset="-122"/>
              </a:rPr>
              <a:t>本</a:t>
            </a:r>
            <a:r>
              <a:rPr lang="zh-CN" altLang="en-US" sz="2400" dirty="0">
                <a:latin typeface="微软雅黑" panose="020B0503020204020204" pitchFamily="34" charset="-122"/>
                <a:ea typeface="微软雅黑" panose="020B0503020204020204" pitchFamily="34" charset="-122"/>
              </a:rPr>
              <a:t>语句</a:t>
            </a:r>
            <a:r>
              <a:rPr lang="zh-CN" altLang="en-US" sz="2400" dirty="0" smtClean="0">
                <a:latin typeface="微软雅黑" panose="020B0503020204020204" pitchFamily="34" charset="-122"/>
                <a:ea typeface="微软雅黑" panose="020B0503020204020204" pitchFamily="34" charset="-122"/>
              </a:rPr>
              <a:t>。</a:t>
            </a:r>
            <a:endParaRPr lang="en-US" altLang="zh-CN" sz="2400" dirty="0">
              <a:latin typeface="微软雅黑" panose="020B0503020204020204" pitchFamily="34" charset="-122"/>
              <a:ea typeface="微软雅黑" panose="020B0503020204020204" pitchFamily="34" charset="-122"/>
            </a:endParaRPr>
          </a:p>
          <a:p>
            <a:endParaRPr lang="en-US" sz="2400" dirty="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此</a:t>
            </a:r>
            <a:r>
              <a:rPr lang="zh-CN" altLang="en-US" sz="2400" dirty="0" smtClean="0">
                <a:latin typeface="微软雅黑" panose="020B0503020204020204" pitchFamily="34" charset="-122"/>
                <a:ea typeface="微软雅黑" panose="020B0503020204020204" pitchFamily="34" charset="-122"/>
              </a:rPr>
              <a:t>评</a:t>
            </a:r>
            <a:r>
              <a:rPr lang="zh-CN" altLang="en-US" sz="2400" dirty="0">
                <a:latin typeface="微软雅黑" panose="020B0503020204020204" pitchFamily="34" charset="-122"/>
                <a:ea typeface="微软雅黑" panose="020B0503020204020204" pitchFamily="34" charset="-122"/>
              </a:rPr>
              <a:t>测任务的主要目标是针对临床试验筛选标准进行分类，所有预料均来自于真实临床试验，并经过了初步处理和人工标注。</a:t>
            </a:r>
            <a:endParaRPr lang="en-US" sz="2400" dirty="0">
              <a:latin typeface="微软雅黑" panose="020B0503020204020204" pitchFamily="34" charset="-122"/>
              <a:ea typeface="微软雅黑" panose="020B0503020204020204" pitchFamily="34" charset="-122"/>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5" name="Slide Number Placeholder 4"/>
          <p:cNvSpPr>
            <a:spLocks noGrp="1"/>
          </p:cNvSpPr>
          <p:nvPr>
            <p:ph type="sldNum" sz="quarter" idx="12"/>
          </p:nvPr>
        </p:nvSpPr>
        <p:spPr/>
        <p:txBody>
          <a:bodyPr/>
          <a:lstStyle/>
          <a:p>
            <a:fld id="{9AA7C5AE-1BEB-43AF-A100-009AA0021FD0}" type="slidenum">
              <a:rPr lang="en-US" smtClean="0"/>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任务</a:t>
            </a:r>
            <a:r>
              <a:rPr lang="zh-CN" altLang="en-US" dirty="0" smtClean="0">
                <a:solidFill>
                  <a:srgbClr val="0070C0"/>
                </a:solidFill>
                <a:latin typeface="微软雅黑" panose="020B0503020204020204" pitchFamily="34" charset="-122"/>
                <a:ea typeface="微软雅黑" panose="020B0503020204020204" pitchFamily="34" charset="-122"/>
              </a:rPr>
              <a:t>说明</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a:xfrm>
            <a:off x="838200" y="1690688"/>
            <a:ext cx="10515600" cy="4486275"/>
          </a:xfrm>
        </p:spPr>
        <p:txBody>
          <a:bodyPr>
            <a:normAutofit/>
          </a:bodyPr>
          <a:lstStyle/>
          <a:p>
            <a:r>
              <a:rPr lang="zh-CN" altLang="en-US" sz="2400" dirty="0">
                <a:latin typeface="微软雅黑" panose="020B0503020204020204" pitchFamily="34" charset="-122"/>
                <a:ea typeface="微软雅黑" panose="020B0503020204020204" pitchFamily="34" charset="-122"/>
              </a:rPr>
              <a:t>在本次评测中，我们给定事先定义好的</a:t>
            </a:r>
            <a:r>
              <a:rPr lang="en-US" altLang="zh-CN" sz="2400" dirty="0" smtClean="0">
                <a:latin typeface="微软雅黑" panose="020B0503020204020204" pitchFamily="34" charset="-122"/>
                <a:ea typeface="微软雅黑" panose="020B0503020204020204" pitchFamily="34" charset="-122"/>
              </a:rPr>
              <a:t>44</a:t>
            </a:r>
            <a:r>
              <a:rPr lang="zh-CN" altLang="en-US" sz="2400" dirty="0" smtClean="0">
                <a:latin typeface="微软雅黑" panose="020B0503020204020204" pitchFamily="34" charset="-122"/>
                <a:ea typeface="微软雅黑" panose="020B0503020204020204" pitchFamily="34" charset="-122"/>
              </a:rPr>
              <a:t>种</a:t>
            </a:r>
            <a:r>
              <a:rPr lang="zh-CN" altLang="en-US" sz="2400" dirty="0">
                <a:latin typeface="微软雅黑" panose="020B0503020204020204" pitchFamily="34" charset="-122"/>
                <a:ea typeface="微软雅黑" panose="020B0503020204020204" pitchFamily="34" charset="-122"/>
              </a:rPr>
              <a:t>筛选标准类别和一系列中文临床试验筛选标准的描述句子，参赛者需返回每一条筛选标准的具体类别。</a:t>
            </a:r>
            <a:endParaRPr lang="en-US" sz="2000" dirty="0">
              <a:latin typeface="微软雅黑" panose="020B0503020204020204" pitchFamily="34" charset="-122"/>
              <a:ea typeface="微软雅黑" panose="020B0503020204020204" pitchFamily="34" charset="-122"/>
            </a:endParaRPr>
          </a:p>
        </p:txBody>
      </p:sp>
      <p:sp>
        <p:nvSpPr>
          <p:cNvPr id="6" name="TextBox 5"/>
          <p:cNvSpPr txBox="1"/>
          <p:nvPr/>
        </p:nvSpPr>
        <p:spPr>
          <a:xfrm>
            <a:off x="1093577" y="2646919"/>
            <a:ext cx="1338828"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标注样例：</a:t>
            </a:r>
            <a:endParaRPr lang="en-US" dirty="0">
              <a:latin typeface="微软雅黑" panose="020B0503020204020204" pitchFamily="34" charset="-122"/>
              <a:ea typeface="微软雅黑" panose="020B0503020204020204" pitchFamily="34" charset="-122"/>
            </a:endParaRPr>
          </a:p>
        </p:txBody>
      </p:sp>
      <p:graphicFrame>
        <p:nvGraphicFramePr>
          <p:cNvPr id="4" name="Table 3"/>
          <p:cNvGraphicFramePr>
            <a:graphicFrameLocks noGrp="1"/>
          </p:cNvGraphicFramePr>
          <p:nvPr/>
        </p:nvGraphicFramePr>
        <p:xfrm>
          <a:off x="2179782" y="3016251"/>
          <a:ext cx="8127999" cy="1483360"/>
        </p:xfrm>
        <a:graphic>
          <a:graphicData uri="http://schemas.openxmlformats.org/drawingml/2006/table">
            <a:tbl>
              <a:tblPr firstRow="1" bandRow="1">
                <a:tableStyleId>{5C22544A-7EE6-4342-B048-85BDC9FD1C3A}</a:tableStyleId>
              </a:tblPr>
              <a:tblGrid>
                <a:gridCol w="1154545">
                  <a:extLst>
                    <a:ext uri="{9D8B030D-6E8A-4147-A177-3AD203B41FA5}">
                      <a16:colId xmlns:a16="http://schemas.microsoft.com/office/drawing/2014/main" val="20000"/>
                    </a:ext>
                  </a:extLst>
                </a:gridCol>
                <a:gridCol w="4264121">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sz="1800" b="0" i="0" kern="1200" dirty="0" smtClean="0">
                          <a:solidFill>
                            <a:schemeClr val="lt1"/>
                          </a:solidFill>
                          <a:effectLst/>
                          <a:latin typeface="+mn-lt"/>
                          <a:ea typeface="+mn-ea"/>
                          <a:cs typeface="+mn-cs"/>
                        </a:rPr>
                        <a:t>ID</a:t>
                      </a:r>
                      <a:endParaRPr lang="en-US" dirty="0"/>
                    </a:p>
                  </a:txBody>
                  <a:tcPr/>
                </a:tc>
                <a:tc>
                  <a:txBody>
                    <a:bodyPr/>
                    <a:lstStyle/>
                    <a:p>
                      <a:r>
                        <a:rPr lang="zh-CN" altLang="en-US" dirty="0" smtClean="0"/>
                        <a:t>输入</a:t>
                      </a:r>
                      <a:r>
                        <a:rPr lang="en-US" altLang="zh-CN" dirty="0" smtClean="0"/>
                        <a:t>(</a:t>
                      </a:r>
                      <a:r>
                        <a:rPr lang="zh-CN" altLang="en-US" dirty="0" smtClean="0"/>
                        <a:t>筛选标准</a:t>
                      </a:r>
                      <a:r>
                        <a:rPr lang="en-US" altLang="zh-CN" dirty="0" smtClean="0"/>
                        <a:t>)</a:t>
                      </a:r>
                      <a:endParaRPr lang="en-US" dirty="0"/>
                    </a:p>
                  </a:txBody>
                  <a:tcPr/>
                </a:tc>
                <a:tc>
                  <a:txBody>
                    <a:bodyPr/>
                    <a:lstStyle/>
                    <a:p>
                      <a:r>
                        <a:rPr lang="zh-CN" altLang="en-US" dirty="0" smtClean="0"/>
                        <a:t>输出</a:t>
                      </a:r>
                      <a:r>
                        <a:rPr lang="en-US" altLang="zh-CN" dirty="0" smtClean="0"/>
                        <a:t>(</a:t>
                      </a:r>
                      <a:r>
                        <a:rPr lang="zh-CN" altLang="en-US" dirty="0" smtClean="0"/>
                        <a:t>类别</a:t>
                      </a:r>
                      <a:r>
                        <a:rPr lang="en-US" altLang="zh-CN" dirty="0" smtClean="0"/>
                        <a:t>)</a:t>
                      </a:r>
                      <a:endParaRPr lang="en-US" dirty="0"/>
                    </a:p>
                  </a:txBody>
                  <a:tcPr/>
                </a:tc>
                <a:extLst>
                  <a:ext uri="{0D108BD9-81ED-4DB2-BD59-A6C34878D82A}">
                    <a16:rowId xmlns:a16="http://schemas.microsoft.com/office/drawing/2014/main" val="10000"/>
                  </a:ext>
                </a:extLst>
              </a:tr>
              <a:tr h="370840">
                <a:tc>
                  <a:txBody>
                    <a:bodyPr/>
                    <a:lstStyle/>
                    <a:p>
                      <a:r>
                        <a:rPr lang="en-US" dirty="0" smtClean="0"/>
                        <a:t>S1</a:t>
                      </a:r>
                      <a:endParaRPr lang="en-US" dirty="0"/>
                    </a:p>
                  </a:txBody>
                  <a:tcPr/>
                </a:tc>
                <a:tc>
                  <a:txBody>
                    <a:bodyPr/>
                    <a:lstStyle/>
                    <a:p>
                      <a:r>
                        <a:rPr lang="zh-CN" altLang="en-US" dirty="0" smtClean="0"/>
                        <a:t>年龄</a:t>
                      </a:r>
                      <a:r>
                        <a:rPr lang="en-US" altLang="zh-CN" dirty="0" smtClean="0"/>
                        <a:t>&gt;80</a:t>
                      </a:r>
                      <a:r>
                        <a:rPr lang="zh-CN" altLang="en-US" dirty="0" smtClean="0"/>
                        <a:t>岁</a:t>
                      </a:r>
                      <a:endParaRPr lang="en-US" dirty="0"/>
                    </a:p>
                  </a:txBody>
                  <a:tcPr/>
                </a:tc>
                <a:tc>
                  <a:txBody>
                    <a:bodyPr/>
                    <a:lstStyle/>
                    <a:p>
                      <a:r>
                        <a:rPr lang="en-US" dirty="0" smtClean="0"/>
                        <a:t>Age</a:t>
                      </a:r>
                      <a:endParaRPr lang="en-US" dirty="0"/>
                    </a:p>
                  </a:txBody>
                  <a:tcPr/>
                </a:tc>
                <a:extLst>
                  <a:ext uri="{0D108BD9-81ED-4DB2-BD59-A6C34878D82A}">
                    <a16:rowId xmlns:a16="http://schemas.microsoft.com/office/drawing/2014/main" val="10001"/>
                  </a:ext>
                </a:extLst>
              </a:tr>
              <a:tr h="370840">
                <a:tc>
                  <a:txBody>
                    <a:bodyPr/>
                    <a:lstStyle/>
                    <a:p>
                      <a:r>
                        <a:rPr lang="en-US" dirty="0" smtClean="0"/>
                        <a:t>S2</a:t>
                      </a:r>
                      <a:endParaRPr lang="en-US" dirty="0"/>
                    </a:p>
                  </a:txBody>
                  <a:tcPr/>
                </a:tc>
                <a:tc>
                  <a:txBody>
                    <a:bodyPr/>
                    <a:lstStyle/>
                    <a:p>
                      <a:r>
                        <a:rPr lang="zh-CN" altLang="en-US" dirty="0" smtClean="0"/>
                        <a:t>近期颅内或椎管内手术史</a:t>
                      </a:r>
                      <a:endParaRPr lang="en-US" dirty="0"/>
                    </a:p>
                  </a:txBody>
                  <a:tcPr/>
                </a:tc>
                <a:tc>
                  <a:txBody>
                    <a:bodyPr/>
                    <a:lstStyle/>
                    <a:p>
                      <a:r>
                        <a:rPr lang="en-US" dirty="0" smtClean="0"/>
                        <a:t>Therapy or Surgery</a:t>
                      </a:r>
                      <a:endParaRPr lang="en-US" dirty="0"/>
                    </a:p>
                  </a:txBody>
                  <a:tcPr/>
                </a:tc>
                <a:extLst>
                  <a:ext uri="{0D108BD9-81ED-4DB2-BD59-A6C34878D82A}">
                    <a16:rowId xmlns:a16="http://schemas.microsoft.com/office/drawing/2014/main" val="10002"/>
                  </a:ext>
                </a:extLst>
              </a:tr>
              <a:tr h="370840">
                <a:tc>
                  <a:txBody>
                    <a:bodyPr/>
                    <a:lstStyle/>
                    <a:p>
                      <a:r>
                        <a:rPr lang="en-US" dirty="0" smtClean="0"/>
                        <a:t>S3</a:t>
                      </a:r>
                      <a:endParaRPr lang="en-US" dirty="0"/>
                    </a:p>
                  </a:txBody>
                  <a:tcPr/>
                </a:tc>
                <a:tc>
                  <a:txBody>
                    <a:bodyPr/>
                    <a:lstStyle/>
                    <a:p>
                      <a:r>
                        <a:rPr lang="zh-CN" altLang="en-US" dirty="0" smtClean="0"/>
                        <a:t>血糖</a:t>
                      </a:r>
                      <a:r>
                        <a:rPr lang="en-US" altLang="zh-CN" dirty="0" smtClean="0"/>
                        <a:t>&lt;2.7</a:t>
                      </a:r>
                      <a:r>
                        <a:rPr lang="en-US" dirty="0" smtClean="0"/>
                        <a:t>mmol/L</a:t>
                      </a:r>
                      <a:endParaRPr lang="en-US" dirty="0"/>
                    </a:p>
                  </a:txBody>
                  <a:tcPr/>
                </a:tc>
                <a:tc>
                  <a:txBody>
                    <a:bodyPr/>
                    <a:lstStyle/>
                    <a:p>
                      <a:r>
                        <a:rPr lang="en-US" dirty="0" smtClean="0"/>
                        <a:t>Laboratory Examinations</a:t>
                      </a:r>
                    </a:p>
                  </a:txBody>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nvGraphicFramePr>
        <p:xfrm>
          <a:off x="2179781" y="4967447"/>
          <a:ext cx="8127999" cy="7416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altLang="zh-CN" dirty="0" smtClean="0"/>
                        <a:t>Train data</a:t>
                      </a:r>
                      <a:endParaRPr lang="en-US" dirty="0"/>
                    </a:p>
                  </a:txBody>
                  <a:tcPr/>
                </a:tc>
                <a:tc>
                  <a:txBody>
                    <a:bodyPr/>
                    <a:lstStyle/>
                    <a:p>
                      <a:r>
                        <a:rPr lang="en-US" dirty="0" smtClean="0"/>
                        <a:t>Dev data</a:t>
                      </a:r>
                      <a:endParaRPr lang="en-US" dirty="0"/>
                    </a:p>
                  </a:txBody>
                  <a:tcPr/>
                </a:tc>
                <a:tc>
                  <a:txBody>
                    <a:bodyPr/>
                    <a:lstStyle/>
                    <a:p>
                      <a:r>
                        <a:rPr lang="en-US" dirty="0" smtClean="0"/>
                        <a:t>Test data</a:t>
                      </a:r>
                      <a:endParaRPr lang="en-US" dirty="0"/>
                    </a:p>
                  </a:txBody>
                  <a:tcPr/>
                </a:tc>
                <a:extLst>
                  <a:ext uri="{0D108BD9-81ED-4DB2-BD59-A6C34878D82A}">
                    <a16:rowId xmlns:a16="http://schemas.microsoft.com/office/drawing/2014/main" val="10000"/>
                  </a:ext>
                </a:extLst>
              </a:tr>
              <a:tr h="370840">
                <a:tc>
                  <a:txBody>
                    <a:bodyPr/>
                    <a:lstStyle/>
                    <a:p>
                      <a:r>
                        <a:rPr lang="en-US" dirty="0" smtClean="0"/>
                        <a:t>22962</a:t>
                      </a:r>
                      <a:endParaRPr lang="en-US" dirty="0"/>
                    </a:p>
                  </a:txBody>
                  <a:tcPr/>
                </a:tc>
                <a:tc>
                  <a:txBody>
                    <a:bodyPr/>
                    <a:lstStyle/>
                    <a:p>
                      <a:r>
                        <a:rPr lang="en-US" dirty="0" smtClean="0"/>
                        <a:t>7682</a:t>
                      </a:r>
                      <a:endParaRPr lang="en-US" dirty="0"/>
                    </a:p>
                  </a:txBody>
                  <a:tcPr/>
                </a:tc>
                <a:tc>
                  <a:txBody>
                    <a:bodyPr/>
                    <a:lstStyle/>
                    <a:p>
                      <a:r>
                        <a:rPr lang="en-US" dirty="0" smtClean="0"/>
                        <a:t>7697</a:t>
                      </a:r>
                      <a:endParaRPr lang="en-US" dirty="0"/>
                    </a:p>
                  </a:txBody>
                  <a:tcPr/>
                </a:tc>
                <a:extLst>
                  <a:ext uri="{0D108BD9-81ED-4DB2-BD59-A6C34878D82A}">
                    <a16:rowId xmlns:a16="http://schemas.microsoft.com/office/drawing/2014/main" val="10001"/>
                  </a:ext>
                </a:extLst>
              </a:tr>
            </a:tbl>
          </a:graphicData>
        </a:graphic>
      </p:graphicFrame>
      <p:sp>
        <p:nvSpPr>
          <p:cNvPr id="8" name="TextBox 7"/>
          <p:cNvSpPr txBox="1"/>
          <p:nvPr/>
        </p:nvSpPr>
        <p:spPr>
          <a:xfrm>
            <a:off x="1093577" y="4612609"/>
            <a:ext cx="1338828"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评测数</a:t>
            </a:r>
            <a:r>
              <a:rPr lang="zh-CN" altLang="en-US" dirty="0">
                <a:latin typeface="微软雅黑" panose="020B0503020204020204" pitchFamily="34" charset="-122"/>
                <a:ea typeface="微软雅黑" panose="020B0503020204020204" pitchFamily="34" charset="-122"/>
              </a:rPr>
              <a:t>据</a:t>
            </a:r>
            <a:r>
              <a:rPr lang="zh-CN" altLang="en-US" dirty="0" smtClean="0">
                <a:latin typeface="微软雅黑" panose="020B0503020204020204" pitchFamily="34" charset="-122"/>
                <a:ea typeface="微软雅黑" panose="020B0503020204020204" pitchFamily="34" charset="-122"/>
              </a:rPr>
              <a:t>：</a:t>
            </a:r>
            <a:endParaRPr lang="en-US" dirty="0">
              <a:latin typeface="微软雅黑" panose="020B0503020204020204" pitchFamily="34" charset="-122"/>
              <a:ea typeface="微软雅黑" panose="020B0503020204020204" pitchFamily="34" charset="-122"/>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a:t>
            </a:r>
            <a:r>
              <a:rPr lang="zh-CN" altLang="en-US" dirty="0" smtClean="0">
                <a:solidFill>
                  <a:srgbClr val="0070C0"/>
                </a:solidFill>
                <a:latin typeface="微软雅黑" panose="020B0503020204020204" pitchFamily="34" charset="-122"/>
                <a:ea typeface="微软雅黑" panose="020B0503020204020204" pitchFamily="34" charset="-122"/>
              </a:rPr>
              <a:t>价指标</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a:xfrm>
            <a:off x="838200" y="1690688"/>
            <a:ext cx="10515600" cy="4486275"/>
          </a:xfrm>
        </p:spPr>
        <p:txBody>
          <a:bodyPr>
            <a:normAutofit/>
          </a:bodyPr>
          <a:lstStyle/>
          <a:p>
            <a:r>
              <a:rPr lang="zh-CN" altLang="en-US" sz="2400" dirty="0">
                <a:latin typeface="微软雅黑" panose="020B0503020204020204" pitchFamily="34" charset="-122"/>
                <a:ea typeface="微软雅黑" panose="020B0503020204020204" pitchFamily="34" charset="-122"/>
              </a:rPr>
              <a:t>本任务的评价指标包括宏观准确率</a:t>
            </a:r>
            <a:r>
              <a:rPr lang="en-US" altLang="zh-CN" sz="2400" dirty="0">
                <a:latin typeface="微软雅黑" panose="020B0503020204020204" pitchFamily="34" charset="-122"/>
                <a:ea typeface="微软雅黑" panose="020B0503020204020204" pitchFamily="34" charset="-122"/>
              </a:rPr>
              <a:t>(Macro Precision)</a:t>
            </a:r>
            <a:r>
              <a:rPr lang="zh-CN" altLang="en-US" sz="2400" dirty="0">
                <a:latin typeface="微软雅黑" panose="020B0503020204020204" pitchFamily="34" charset="-122"/>
                <a:ea typeface="微软雅黑" panose="020B0503020204020204" pitchFamily="34" charset="-122"/>
              </a:rPr>
              <a:t>，宏观召回率</a:t>
            </a:r>
            <a:r>
              <a:rPr lang="en-US" altLang="zh-CN" sz="2400" dirty="0">
                <a:latin typeface="微软雅黑" panose="020B0503020204020204" pitchFamily="34" charset="-122"/>
                <a:ea typeface="微软雅黑" panose="020B0503020204020204" pitchFamily="34" charset="-122"/>
              </a:rPr>
              <a:t>(Macro Recall)</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Average F1</a:t>
            </a:r>
            <a:r>
              <a:rPr lang="zh-CN" altLang="en-US" sz="2400" dirty="0">
                <a:latin typeface="微软雅黑" panose="020B0503020204020204" pitchFamily="34" charset="-122"/>
                <a:ea typeface="微软雅黑" panose="020B0503020204020204" pitchFamily="34" charset="-122"/>
              </a:rPr>
              <a:t>值。最终排名以</a:t>
            </a:r>
            <a:r>
              <a:rPr lang="en-US" altLang="zh-CN" sz="2400" dirty="0">
                <a:latin typeface="微软雅黑" panose="020B0503020204020204" pitchFamily="34" charset="-122"/>
                <a:ea typeface="微软雅黑" panose="020B0503020204020204" pitchFamily="34" charset="-122"/>
              </a:rPr>
              <a:t>Average F1</a:t>
            </a:r>
            <a:r>
              <a:rPr lang="zh-CN" altLang="en-US" sz="2400" dirty="0">
                <a:latin typeface="微软雅黑" panose="020B0503020204020204" pitchFamily="34" charset="-122"/>
                <a:ea typeface="微软雅黑" panose="020B0503020204020204" pitchFamily="34" charset="-122"/>
              </a:rPr>
              <a:t>值为基准</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a:p>
            <a:r>
              <a:rPr lang="zh-CN" altLang="en-US" sz="2400" dirty="0">
                <a:latin typeface="微软雅黑" panose="020B0503020204020204" pitchFamily="34" charset="-122"/>
                <a:ea typeface="微软雅黑" panose="020B0503020204020204" pitchFamily="34" charset="-122"/>
              </a:rPr>
              <a:t>假设我们有</a:t>
            </a:r>
            <a:r>
              <a:rPr lang="en-US" altLang="zh-CN" sz="2400" dirty="0">
                <a:latin typeface="微软雅黑" panose="020B0503020204020204" pitchFamily="34" charset="-122"/>
                <a:ea typeface="微软雅黑" panose="020B0503020204020204" pitchFamily="34" charset="-122"/>
              </a:rPr>
              <a:t>n</a:t>
            </a:r>
            <a:r>
              <a:rPr lang="zh-CN" altLang="en-US" sz="2400" dirty="0">
                <a:latin typeface="微软雅黑" panose="020B0503020204020204" pitchFamily="34" charset="-122"/>
                <a:ea typeface="微软雅黑" panose="020B0503020204020204" pitchFamily="34" charset="-122"/>
              </a:rPr>
              <a:t>个类别，</a:t>
            </a:r>
            <a:r>
              <a:rPr lang="en-US" altLang="zh-CN" sz="2400" dirty="0">
                <a:latin typeface="微软雅黑" panose="020B0503020204020204" pitchFamily="34" charset="-122"/>
                <a:ea typeface="微软雅黑" panose="020B0503020204020204" pitchFamily="34" charset="-122"/>
              </a:rPr>
              <a:t>C1, … …, Ci, … …, Cn</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7" name="TextBox 6"/>
              <p:cNvSpPr txBox="1"/>
              <p:nvPr/>
            </p:nvSpPr>
            <p:spPr>
              <a:xfrm>
                <a:off x="3950430" y="3506945"/>
                <a:ext cx="5584230" cy="607026"/>
              </a:xfrm>
              <a:prstGeom prst="rect">
                <a:avLst/>
              </a:prstGeom>
              <a:noFill/>
            </p:spPr>
            <p:txBody>
              <a:bodyPr wrap="square" lIns="0" tIns="0" rIns="0" bIns="0" rtlCol="0">
                <a:spAutoFit/>
              </a:bodyPr>
              <a:lstStyle/>
              <a:p>
                <a:r>
                  <a:rPr lang="zh-CN" altLang="en-US" dirty="0" smtClean="0">
                    <a:latin typeface="微软雅黑" panose="020B0503020204020204" pitchFamily="34" charset="-122"/>
                    <a:ea typeface="微软雅黑" panose="020B0503020204020204" pitchFamily="34" charset="-122"/>
                  </a:rPr>
                  <a:t>准确率</a:t>
                </a:r>
                <a:r>
                  <a:rPr lang="en-US" dirty="0">
                    <a:latin typeface="微软雅黑" panose="020B0503020204020204" pitchFamily="34" charset="-122"/>
                    <a:ea typeface="微软雅黑" panose="020B0503020204020204" pitchFamily="34" charset="-122"/>
                  </a:rPr>
                  <a:t>Pi</a:t>
                </a:r>
                <a14:m>
                  <m:oMath xmlns:m="http://schemas.openxmlformats.org/officeDocument/2006/math">
                    <m:r>
                      <a:rPr lang="en-US" sz="2400" b="0" i="0" smtClean="0">
                        <a:latin typeface="Cambria Math" panose="02040503050406030204" pitchFamily="18" charset="0"/>
                      </a:rPr>
                      <m:t>= </m:t>
                    </m:r>
                    <m:f>
                      <m:fPr>
                        <m:ctrlPr>
                          <a:rPr lang="en-US" sz="2400" i="1" smtClean="0">
                            <a:latin typeface="Cambria Math" panose="02040503050406030204" pitchFamily="18" charset="0"/>
                          </a:rPr>
                        </m:ctrlPr>
                      </m:fPr>
                      <m:num>
                        <m:r>
                          <m:rPr>
                            <m:nor/>
                          </m:rPr>
                          <a:rPr lang="zh-CN" altLang="en-US">
                            <a:latin typeface="微软雅黑" panose="020B0503020204020204" pitchFamily="34" charset="-122"/>
                            <a:ea typeface="微软雅黑" panose="020B0503020204020204" pitchFamily="34" charset="-122"/>
                          </a:rPr>
                          <m:t>正确预测为类别</m:t>
                        </m:r>
                        <m:r>
                          <m:rPr>
                            <m:nor/>
                          </m:rPr>
                          <a:rPr lang="en-US" altLang="zh-CN">
                            <a:latin typeface="微软雅黑" panose="020B0503020204020204" pitchFamily="34" charset="-122"/>
                            <a:ea typeface="微软雅黑" panose="020B0503020204020204" pitchFamily="34" charset="-122"/>
                          </a:rPr>
                          <m:t>Ci</m:t>
                        </m:r>
                        <m:r>
                          <m:rPr>
                            <m:nor/>
                          </m:rPr>
                          <a:rPr lang="zh-CN" altLang="en-US">
                            <a:latin typeface="微软雅黑" panose="020B0503020204020204" pitchFamily="34" charset="-122"/>
                            <a:ea typeface="微软雅黑" panose="020B0503020204020204" pitchFamily="34" charset="-122"/>
                          </a:rPr>
                          <m:t>的样本个数</m:t>
                        </m:r>
                      </m:num>
                      <m:den>
                        <m:r>
                          <m:rPr>
                            <m:nor/>
                          </m:rPr>
                          <a:rPr lang="zh-CN" altLang="en-US">
                            <a:latin typeface="微软雅黑" panose="020B0503020204020204" pitchFamily="34" charset="-122"/>
                            <a:ea typeface="微软雅黑" panose="020B0503020204020204" pitchFamily="34" charset="-122"/>
                          </a:rPr>
                          <m:t>预测为</m:t>
                        </m:r>
                        <m:r>
                          <m:rPr>
                            <m:nor/>
                          </m:rPr>
                          <a:rPr lang="en-US" altLang="zh-CN">
                            <a:latin typeface="微软雅黑" panose="020B0503020204020204" pitchFamily="34" charset="-122"/>
                            <a:ea typeface="微软雅黑" panose="020B0503020204020204" pitchFamily="34" charset="-122"/>
                          </a:rPr>
                          <m:t>Ci</m:t>
                        </m:r>
                        <m:r>
                          <m:rPr>
                            <m:nor/>
                          </m:rPr>
                          <a:rPr lang="zh-CN" altLang="en-US">
                            <a:latin typeface="微软雅黑" panose="020B0503020204020204" pitchFamily="34" charset="-122"/>
                            <a:ea typeface="微软雅黑" panose="020B0503020204020204" pitchFamily="34" charset="-122"/>
                          </a:rPr>
                          <m:t>类的样本个数</m:t>
                        </m:r>
                      </m:den>
                    </m:f>
                  </m:oMath>
                </a14:m>
                <a:endParaRPr lang="en-US" sz="2400" dirty="0">
                  <a:latin typeface="微软雅黑" panose="020B0503020204020204" pitchFamily="34" charset="-122"/>
                  <a:ea typeface="微软雅黑" panose="020B0503020204020204" pitchFamily="34" charset="-122"/>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950430" y="3506945"/>
                <a:ext cx="5584230" cy="607026"/>
              </a:xfrm>
              <a:prstGeom prst="rect">
                <a:avLst/>
              </a:prstGeom>
              <a:blipFill rotWithShape="1">
                <a:blip r:embed="rId2"/>
                <a:stretch>
                  <a:fillRect l="-2511" b="-1000"/>
                </a:stretch>
              </a:blipFill>
            </p:spPr>
            <p:txBody>
              <a:bodyPr/>
              <a:lstStyle/>
              <a:p>
                <a:r>
                  <a:rPr lang="en-US">
                    <a:noFill/>
                  </a:rPr>
                  <a:t> </a:t>
                </a:r>
                <a:endParaRPr lang="en-US">
                  <a:noFill/>
                </a:endParaRP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950430" y="4342836"/>
                <a:ext cx="5584230" cy="607026"/>
              </a:xfrm>
              <a:prstGeom prst="rect">
                <a:avLst/>
              </a:prstGeom>
              <a:noFill/>
            </p:spPr>
            <p:txBody>
              <a:bodyPr wrap="square" lIns="0" tIns="0" rIns="0" bIns="0" rtlCol="0">
                <a:spAutoFit/>
              </a:bodyPr>
              <a:lstStyle/>
              <a:p>
                <a:r>
                  <a:rPr lang="zh-CN" altLang="en-US" dirty="0">
                    <a:latin typeface="微软雅黑" panose="020B0503020204020204" pitchFamily="34" charset="-122"/>
                    <a:ea typeface="微软雅黑" panose="020B0503020204020204" pitchFamily="34" charset="-122"/>
                  </a:rPr>
                  <a:t>召回率</a:t>
                </a:r>
                <a:r>
                  <a:rPr lang="en-US" dirty="0" err="1">
                    <a:latin typeface="微软雅黑" panose="020B0503020204020204" pitchFamily="34" charset="-122"/>
                    <a:ea typeface="微软雅黑" panose="020B0503020204020204" pitchFamily="34" charset="-122"/>
                  </a:rPr>
                  <a:t>Ri</a:t>
                </a:r>
                <a14:m>
                  <m:oMath xmlns:m="http://schemas.openxmlformats.org/officeDocument/2006/math">
                    <m:r>
                      <a:rPr lang="en-US" sz="2400" b="0" i="0" smtClean="0">
                        <a:latin typeface="Cambria Math" panose="02040503050406030204" pitchFamily="18" charset="0"/>
                      </a:rPr>
                      <m:t>= </m:t>
                    </m:r>
                    <m:f>
                      <m:fPr>
                        <m:ctrlPr>
                          <a:rPr lang="en-US" sz="2400" i="1" smtClean="0">
                            <a:latin typeface="Cambria Math" panose="02040503050406030204" pitchFamily="18" charset="0"/>
                          </a:rPr>
                        </m:ctrlPr>
                      </m:fPr>
                      <m:num>
                        <m:r>
                          <m:rPr>
                            <m:nor/>
                          </m:rPr>
                          <a:rPr lang="zh-CN" altLang="en-US">
                            <a:latin typeface="微软雅黑" panose="020B0503020204020204" pitchFamily="34" charset="-122"/>
                            <a:ea typeface="微软雅黑" panose="020B0503020204020204" pitchFamily="34" charset="-122"/>
                          </a:rPr>
                          <m:t>正确预测为类别</m:t>
                        </m:r>
                        <m:r>
                          <m:rPr>
                            <m:nor/>
                          </m:rPr>
                          <a:rPr lang="en-US" altLang="zh-CN">
                            <a:latin typeface="微软雅黑" panose="020B0503020204020204" pitchFamily="34" charset="-122"/>
                            <a:ea typeface="微软雅黑" panose="020B0503020204020204" pitchFamily="34" charset="-122"/>
                          </a:rPr>
                          <m:t>Ci</m:t>
                        </m:r>
                        <m:r>
                          <m:rPr>
                            <m:nor/>
                          </m:rPr>
                          <a:rPr lang="zh-CN" altLang="en-US">
                            <a:latin typeface="微软雅黑" panose="020B0503020204020204" pitchFamily="34" charset="-122"/>
                            <a:ea typeface="微软雅黑" panose="020B0503020204020204" pitchFamily="34" charset="-122"/>
                          </a:rPr>
                          <m:t>的样本个数</m:t>
                        </m:r>
                      </m:num>
                      <m:den>
                        <m:r>
                          <m:rPr>
                            <m:nor/>
                          </m:rPr>
                          <a:rPr lang="zh-CN" altLang="en-US">
                            <a:latin typeface="微软雅黑" panose="020B0503020204020204" pitchFamily="34" charset="-122"/>
                            <a:ea typeface="微软雅黑" panose="020B0503020204020204" pitchFamily="34" charset="-122"/>
                          </a:rPr>
                          <m:t>真实的</m:t>
                        </m:r>
                        <m:r>
                          <m:rPr>
                            <m:nor/>
                          </m:rPr>
                          <a:rPr lang="en-US" altLang="zh-CN">
                            <a:latin typeface="微软雅黑" panose="020B0503020204020204" pitchFamily="34" charset="-122"/>
                            <a:ea typeface="微软雅黑" panose="020B0503020204020204" pitchFamily="34" charset="-122"/>
                          </a:rPr>
                          <m:t>Ci</m:t>
                        </m:r>
                        <m:r>
                          <m:rPr>
                            <m:nor/>
                          </m:rPr>
                          <a:rPr lang="zh-CN" altLang="en-US">
                            <a:latin typeface="微软雅黑" panose="020B0503020204020204" pitchFamily="34" charset="-122"/>
                            <a:ea typeface="微软雅黑" panose="020B0503020204020204" pitchFamily="34" charset="-122"/>
                          </a:rPr>
                          <m:t>类的样本个数</m:t>
                        </m:r>
                      </m:den>
                    </m:f>
                  </m:oMath>
                </a14:m>
                <a:endParaRPr lang="en-US" sz="2400" dirty="0">
                  <a:latin typeface="微软雅黑" panose="020B0503020204020204" pitchFamily="34" charset="-122"/>
                  <a:ea typeface="微软雅黑" panose="020B0503020204020204" pitchFamily="34" charset="-122"/>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950430" y="4342836"/>
                <a:ext cx="5584230" cy="607026"/>
              </a:xfrm>
              <a:prstGeom prst="rect">
                <a:avLst/>
              </a:prstGeom>
              <a:blipFill rotWithShape="1">
                <a:blip r:embed="rId3"/>
                <a:stretch>
                  <a:fillRect l="-2511" b="-1000"/>
                </a:stretch>
              </a:blipFill>
            </p:spPr>
            <p:txBody>
              <a:bodyPr/>
              <a:lstStyle/>
              <a:p>
                <a:r>
                  <a:rPr lang="en-US">
                    <a:noFill/>
                  </a:rPr>
                  <a:t> </a:t>
                </a:r>
                <a:endParaRPr lang="en-US">
                  <a:noFill/>
                </a:endParaRPr>
              </a:p>
            </p:txBody>
          </p:sp>
        </mc:Fallback>
      </mc:AlternateContent>
      <mc:AlternateContent xmlns:mc="http://schemas.openxmlformats.org/markup-compatibility/2006" xmlns:a14="http://schemas.microsoft.com/office/drawing/2010/main">
        <mc:Choice Requires="a14">
          <p:sp>
            <p:nvSpPr>
              <p:cNvPr id="3" name="Rectangle 2"/>
              <p:cNvSpPr/>
              <p:nvPr/>
            </p:nvSpPr>
            <p:spPr>
              <a:xfrm>
                <a:off x="4442085" y="5178727"/>
                <a:ext cx="3307830" cy="674672"/>
              </a:xfrm>
              <a:prstGeom prst="rect">
                <a:avLst/>
              </a:prstGeom>
            </p:spPr>
            <p:txBody>
              <a:bodyPr wrap="none">
                <a:spAutoFit/>
              </a:bodyPr>
              <a:lstStyle/>
              <a:p>
                <a:pPr algn="ctr">
                  <a:lnSpc>
                    <a:spcPct val="107000"/>
                  </a:lnSpc>
                  <a:spcAft>
                    <a:spcPts val="800"/>
                  </a:spcAft>
                </a:pPr>
                <a:r>
                  <a:rPr lang="en-US" dirty="0">
                    <a:latin typeface="微软雅黑" panose="020B0503020204020204" pitchFamily="34" charset="-122"/>
                    <a:ea typeface="微软雅黑" panose="020B0503020204020204" pitchFamily="34" charset="-122"/>
                    <a:cs typeface="Times New Roman" panose="02020603050405020304" pitchFamily="18" charset="0"/>
                  </a:rPr>
                  <a:t>Average F1 = </a:t>
                </a:r>
                <a14:m>
                  <m:oMath xmlns:m="http://schemas.openxmlformats.org/officeDocument/2006/math">
                    <m:r>
                      <a:rPr lang="en-US">
                        <a:latin typeface="Cambria Math" panose="02040503050406030204" pitchFamily="18" charset="0"/>
                        <a:ea typeface="等线" panose="02010600030101010101" pitchFamily="2" charset="-122"/>
                        <a:cs typeface="Times New Roman" panose="02020603050405020304" pitchFamily="18" charset="0"/>
                      </a:rPr>
                      <m:t>(</m:t>
                    </m:r>
                    <m:f>
                      <m:fPr>
                        <m:ctrlPr>
                          <a:rPr lang="en-US" i="1">
                            <a:latin typeface="Cambria Math" panose="02040503050406030204" pitchFamily="18" charset="0"/>
                            <a:ea typeface="等线" panose="02010600030101010101" pitchFamily="2" charset="-122"/>
                            <a:cs typeface="Times New Roman" panose="02020603050405020304" pitchFamily="18" charset="0"/>
                          </a:rPr>
                        </m:ctrlPr>
                      </m:fPr>
                      <m:num>
                        <m:r>
                          <a:rPr lang="en-US" i="1">
                            <a:latin typeface="Cambria Math" panose="02040503050406030204" pitchFamily="18" charset="0"/>
                            <a:ea typeface="等线" panose="02010600030101010101" pitchFamily="2" charset="-122"/>
                            <a:cs typeface="Times New Roman" panose="02020603050405020304" pitchFamily="18" charset="0"/>
                          </a:rPr>
                          <m:t>1</m:t>
                        </m:r>
                      </m:num>
                      <m:den>
                        <m:r>
                          <a:rPr lang="en-US" i="1">
                            <a:latin typeface="Cambria Math" panose="02040503050406030204" pitchFamily="18" charset="0"/>
                            <a:ea typeface="等线" panose="02010600030101010101" pitchFamily="2" charset="-122"/>
                            <a:cs typeface="Times New Roman" panose="02020603050405020304" pitchFamily="18" charset="0"/>
                          </a:rPr>
                          <m:t>𝑛</m:t>
                        </m:r>
                      </m:den>
                    </m:f>
                    <m:r>
                      <a:rPr lang="en-US" i="1">
                        <a:latin typeface="Cambria Math" panose="02040503050406030204" pitchFamily="18" charset="0"/>
                        <a:ea typeface="等线" panose="02010600030101010101" pitchFamily="2" charset="-122"/>
                        <a:cs typeface="Times New Roman" panose="02020603050405020304" pitchFamily="18" charset="0"/>
                      </a:rPr>
                      <m:t>)</m:t>
                    </m:r>
                    <m:nary>
                      <m:naryPr>
                        <m:chr m:val="∑"/>
                        <m:grow m:val="on"/>
                        <m:ctrlPr>
                          <a:rPr lang="en-US" i="1">
                            <a:latin typeface="Cambria Math" panose="02040503050406030204" pitchFamily="18" charset="0"/>
                            <a:ea typeface="等线" panose="02010600030101010101" pitchFamily="2" charset="-122"/>
                            <a:cs typeface="Times New Roman" panose="02020603050405020304" pitchFamily="18" charset="0"/>
                          </a:rPr>
                        </m:ctrlPr>
                      </m:naryPr>
                      <m:sub>
                        <m:r>
                          <a:rPr lang="en-US" i="1">
                            <a:latin typeface="Cambria Math" panose="02040503050406030204" pitchFamily="18" charset="0"/>
                            <a:ea typeface="Cambria Math" panose="02040503050406030204" pitchFamily="18" charset="0"/>
                            <a:cs typeface="Cambria Math" panose="02040503050406030204" pitchFamily="18" charset="0"/>
                          </a:rPr>
                          <m:t>𝑖</m:t>
                        </m:r>
                        <m:r>
                          <a:rPr lang="en-US" i="1">
                            <a:latin typeface="Cambria Math" panose="02040503050406030204" pitchFamily="18" charset="0"/>
                            <a:ea typeface="Cambria Math" panose="02040503050406030204" pitchFamily="18" charset="0"/>
                            <a:cs typeface="Cambria Math" panose="02040503050406030204" pitchFamily="18" charset="0"/>
                          </a:rPr>
                          <m:t>=1</m:t>
                        </m:r>
                      </m:sub>
                      <m:sup>
                        <m:r>
                          <a:rPr lang="en-US" i="1">
                            <a:latin typeface="Cambria Math" panose="02040503050406030204" pitchFamily="18" charset="0"/>
                            <a:ea typeface="Cambria Math" panose="02040503050406030204" pitchFamily="18" charset="0"/>
                            <a:cs typeface="Cambria Math" panose="02040503050406030204" pitchFamily="18" charset="0"/>
                          </a:rPr>
                          <m:t>𝑛</m:t>
                        </m:r>
                      </m:sup>
                      <m:e>
                        <m:f>
                          <m:fPr>
                            <m:ctrlPr>
                              <a:rPr lang="en-US" i="1">
                                <a:latin typeface="Cambria Math" panose="02040503050406030204" pitchFamily="18" charset="0"/>
                                <a:ea typeface="等线" panose="02010600030101010101" pitchFamily="2" charset="-122"/>
                                <a:cs typeface="Times New Roman" panose="02020603050405020304" pitchFamily="18" charset="0"/>
                              </a:rPr>
                            </m:ctrlPr>
                          </m:fPr>
                          <m:num>
                            <m:r>
                              <a:rPr lang="en-US" i="1">
                                <a:latin typeface="Cambria Math" panose="02040503050406030204" pitchFamily="18" charset="0"/>
                                <a:ea typeface="等线" panose="02010600030101010101" pitchFamily="2" charset="-122"/>
                                <a:cs typeface="Times New Roman" panose="02020603050405020304" pitchFamily="18" charset="0"/>
                              </a:rPr>
                              <m:t>2∗</m:t>
                            </m:r>
                            <m:r>
                              <a:rPr lang="en-US" i="1">
                                <a:latin typeface="Cambria Math" panose="02040503050406030204" pitchFamily="18" charset="0"/>
                                <a:ea typeface="等线" panose="02010600030101010101" pitchFamily="2" charset="-122"/>
                                <a:cs typeface="Times New Roman" panose="02020603050405020304" pitchFamily="18" charset="0"/>
                              </a:rPr>
                              <m:t>𝑃𝑖</m:t>
                            </m:r>
                            <m:r>
                              <a:rPr lang="en-US" i="1">
                                <a:latin typeface="Cambria Math" panose="02040503050406030204" pitchFamily="18" charset="0"/>
                                <a:ea typeface="等线" panose="02010600030101010101" pitchFamily="2" charset="-122"/>
                                <a:cs typeface="Times New Roman" panose="02020603050405020304" pitchFamily="18" charset="0"/>
                              </a:rPr>
                              <m:t>∗</m:t>
                            </m:r>
                            <m:r>
                              <a:rPr lang="en-US" i="1">
                                <a:latin typeface="Cambria Math" panose="02040503050406030204" pitchFamily="18" charset="0"/>
                                <a:ea typeface="等线" panose="02010600030101010101" pitchFamily="2" charset="-122"/>
                                <a:cs typeface="Times New Roman" panose="02020603050405020304" pitchFamily="18" charset="0"/>
                              </a:rPr>
                              <m:t>𝑅𝑖</m:t>
                            </m:r>
                          </m:num>
                          <m:den>
                            <m:r>
                              <a:rPr lang="en-US" i="1">
                                <a:latin typeface="Cambria Math" panose="02040503050406030204" pitchFamily="18" charset="0"/>
                                <a:ea typeface="等线" panose="02010600030101010101" pitchFamily="2" charset="-122"/>
                                <a:cs typeface="Times New Roman" panose="02020603050405020304" pitchFamily="18" charset="0"/>
                              </a:rPr>
                              <m:t>𝑃𝑖</m:t>
                            </m:r>
                            <m:r>
                              <a:rPr lang="en-US" i="1">
                                <a:latin typeface="Cambria Math" panose="02040503050406030204" pitchFamily="18" charset="0"/>
                                <a:ea typeface="等线" panose="02010600030101010101" pitchFamily="2" charset="-122"/>
                                <a:cs typeface="Times New Roman" panose="02020603050405020304" pitchFamily="18" charset="0"/>
                              </a:rPr>
                              <m:t>+</m:t>
                            </m:r>
                            <m:r>
                              <a:rPr lang="en-US" i="1">
                                <a:latin typeface="Cambria Math" panose="02040503050406030204" pitchFamily="18" charset="0"/>
                                <a:ea typeface="等线" panose="02010600030101010101" pitchFamily="2" charset="-122"/>
                                <a:cs typeface="Times New Roman" panose="02020603050405020304" pitchFamily="18" charset="0"/>
                              </a:rPr>
                              <m:t>𝑅𝑖</m:t>
                            </m:r>
                          </m:den>
                        </m:f>
                      </m:e>
                    </m:nary>
                  </m:oMath>
                </a14:m>
                <a:endParaRPr lang="en-US" dirty="0">
                  <a:latin typeface="微软雅黑" panose="020B0503020204020204" pitchFamily="34" charset="-122"/>
                  <a:ea typeface="微软雅黑" panose="020B0503020204020204" pitchFamily="34" charset="-122"/>
                  <a:cs typeface="Times New Roman" panose="02020603050405020304" pitchFamily="18"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4442085" y="5178727"/>
                <a:ext cx="3307830" cy="674672"/>
              </a:xfrm>
              <a:prstGeom prst="rect">
                <a:avLst/>
              </a:prstGeom>
              <a:blipFill rotWithShape="1">
                <a:blip r:embed="rId4"/>
                <a:stretch>
                  <a:fillRect l="-1107"/>
                </a:stretch>
              </a:blipFill>
            </p:spPr>
            <p:txBody>
              <a:bodyPr/>
              <a:lstStyle/>
              <a:p>
                <a:r>
                  <a:rPr lang="en-US">
                    <a:noFill/>
                  </a:rPr>
                  <a:t> </a:t>
                </a:r>
                <a:endParaRPr lang="en-US">
                  <a:noFill/>
                </a:endParaRPr>
              </a:p>
            </p:txBody>
          </p:sp>
        </mc:Fallback>
      </mc:AlternateContent>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6" name="Slide Number Placeholder 5"/>
          <p:cNvSpPr>
            <a:spLocks noGrp="1"/>
          </p:cNvSpPr>
          <p:nvPr>
            <p:ph type="sldNum" sz="quarter" idx="12"/>
          </p:nvPr>
        </p:nvSpPr>
        <p:spPr/>
        <p:txBody>
          <a:bodyPr/>
          <a:lstStyle/>
          <a:p>
            <a:fld id="{9AA7C5AE-1BEB-43AF-A100-009AA0021FD0}" type="slidenum">
              <a:rPr lang="en-US" smtClean="0"/>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评测</a:t>
            </a:r>
            <a:r>
              <a:rPr lang="zh-CN" altLang="en-US" dirty="0" smtClean="0">
                <a:solidFill>
                  <a:srgbClr val="0070C0"/>
                </a:solidFill>
                <a:latin typeface="微软雅黑" panose="020B0503020204020204" pitchFamily="34" charset="-122"/>
                <a:ea typeface="微软雅黑" panose="020B0503020204020204" pitchFamily="34" charset="-122"/>
              </a:rPr>
              <a:t>结果</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a:xfrm>
            <a:off x="838200" y="1690688"/>
            <a:ext cx="10515600" cy="4486275"/>
          </a:xfrm>
        </p:spPr>
        <p:txBody>
          <a:bodyPr>
            <a:normAutofit/>
          </a:bodyPr>
          <a:lstStyle/>
          <a:p>
            <a:r>
              <a:rPr lang="zh-CN" altLang="en-US" sz="2400" dirty="0">
                <a:latin typeface="微软雅黑" panose="020B0503020204020204" pitchFamily="34" charset="-122"/>
                <a:ea typeface="微软雅黑" panose="020B0503020204020204" pitchFamily="34" charset="-122"/>
              </a:rPr>
              <a:t>共</a:t>
            </a:r>
            <a:r>
              <a:rPr lang="zh-CN" altLang="en-US" sz="2400" dirty="0" smtClean="0">
                <a:latin typeface="微软雅黑" panose="020B0503020204020204" pitchFamily="34" charset="-122"/>
                <a:ea typeface="微软雅黑" panose="020B0503020204020204" pitchFamily="34" charset="-122"/>
              </a:rPr>
              <a:t>有</a:t>
            </a:r>
            <a:r>
              <a:rPr lang="en-US" altLang="zh-CN" sz="2400" dirty="0" smtClean="0">
                <a:solidFill>
                  <a:srgbClr val="FF0000"/>
                </a:solidFill>
                <a:latin typeface="微软雅黑" panose="020B0503020204020204" pitchFamily="34" charset="-122"/>
                <a:ea typeface="微软雅黑" panose="020B0503020204020204" pitchFamily="34" charset="-122"/>
              </a:rPr>
              <a:t>27</a:t>
            </a:r>
            <a:r>
              <a:rPr lang="zh-CN" altLang="en-US" sz="2400" dirty="0" smtClean="0">
                <a:latin typeface="微软雅黑" panose="020B0503020204020204" pitchFamily="34" charset="-122"/>
                <a:ea typeface="微软雅黑" panose="020B0503020204020204" pitchFamily="34" charset="-122"/>
              </a:rPr>
              <a:t>支队伍提交结果</a:t>
            </a:r>
            <a:endParaRPr lang="en-US" altLang="zh-CN" sz="2400" dirty="0" smtClean="0">
              <a:latin typeface="微软雅黑" panose="020B0503020204020204" pitchFamily="34" charset="-122"/>
              <a:ea typeface="微软雅黑" panose="020B0503020204020204" pitchFamily="34" charset="-122"/>
            </a:endParaRPr>
          </a:p>
        </p:txBody>
      </p:sp>
      <p:sp>
        <p:nvSpPr>
          <p:cNvPr id="5" name="TextBox 4"/>
          <p:cNvSpPr txBox="1"/>
          <p:nvPr/>
        </p:nvSpPr>
        <p:spPr>
          <a:xfrm>
            <a:off x="838200" y="2213350"/>
            <a:ext cx="1627369"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总体情况：</a:t>
            </a:r>
            <a:endParaRPr lang="en-US" dirty="0">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nvGraphicFramePr>
        <p:xfrm>
          <a:off x="1228435" y="2645411"/>
          <a:ext cx="10125365" cy="741680"/>
        </p:xfrm>
        <a:graphic>
          <a:graphicData uri="http://schemas.openxmlformats.org/drawingml/2006/table">
            <a:tbl>
              <a:tblPr firstRow="1" bandRow="1">
                <a:tableStyleId>{5C22544A-7EE6-4342-B048-85BDC9FD1C3A}</a:tableStyleId>
              </a:tblPr>
              <a:tblGrid>
                <a:gridCol w="2025073">
                  <a:extLst>
                    <a:ext uri="{9D8B030D-6E8A-4147-A177-3AD203B41FA5}">
                      <a16:colId xmlns:a16="http://schemas.microsoft.com/office/drawing/2014/main" val="20000"/>
                    </a:ext>
                  </a:extLst>
                </a:gridCol>
                <a:gridCol w="2025073">
                  <a:extLst>
                    <a:ext uri="{9D8B030D-6E8A-4147-A177-3AD203B41FA5}">
                      <a16:colId xmlns:a16="http://schemas.microsoft.com/office/drawing/2014/main" val="20001"/>
                    </a:ext>
                  </a:extLst>
                </a:gridCol>
                <a:gridCol w="2025073">
                  <a:extLst>
                    <a:ext uri="{9D8B030D-6E8A-4147-A177-3AD203B41FA5}">
                      <a16:colId xmlns:a16="http://schemas.microsoft.com/office/drawing/2014/main" val="20002"/>
                    </a:ext>
                  </a:extLst>
                </a:gridCol>
                <a:gridCol w="2025073">
                  <a:extLst>
                    <a:ext uri="{9D8B030D-6E8A-4147-A177-3AD203B41FA5}">
                      <a16:colId xmlns:a16="http://schemas.microsoft.com/office/drawing/2014/main" val="20003"/>
                    </a:ext>
                  </a:extLst>
                </a:gridCol>
                <a:gridCol w="2025073">
                  <a:extLst>
                    <a:ext uri="{9D8B030D-6E8A-4147-A177-3AD203B41FA5}">
                      <a16:colId xmlns:a16="http://schemas.microsoft.com/office/drawing/2014/main" val="20004"/>
                    </a:ext>
                  </a:extLst>
                </a:gridCol>
              </a:tblGrid>
              <a:tr h="370840">
                <a:tc>
                  <a:txBody>
                    <a:bodyPr/>
                    <a:lstStyle/>
                    <a:p>
                      <a:r>
                        <a:rPr lang="zh-CN" altLang="en-US" dirty="0" smtClean="0"/>
                        <a:t>评价指标</a:t>
                      </a:r>
                      <a:endParaRPr lang="en-US" dirty="0"/>
                    </a:p>
                  </a:txBody>
                  <a:tcPr/>
                </a:tc>
                <a:tc>
                  <a:txBody>
                    <a:bodyPr/>
                    <a:lstStyle/>
                    <a:p>
                      <a:r>
                        <a:rPr lang="en-US" dirty="0" smtClean="0"/>
                        <a:t>maximum</a:t>
                      </a:r>
                      <a:endParaRPr lang="en-US" dirty="0"/>
                    </a:p>
                  </a:txBody>
                  <a:tcPr/>
                </a:tc>
                <a:tc>
                  <a:txBody>
                    <a:bodyPr/>
                    <a:lstStyle/>
                    <a:p>
                      <a:r>
                        <a:rPr lang="en-US" dirty="0" smtClean="0"/>
                        <a:t>minimum</a:t>
                      </a:r>
                      <a:endParaRPr lang="en-US" dirty="0"/>
                    </a:p>
                  </a:txBody>
                  <a:tcPr/>
                </a:tc>
                <a:tc>
                  <a:txBody>
                    <a:bodyPr/>
                    <a:lstStyle/>
                    <a:p>
                      <a:r>
                        <a:rPr lang="en-US" dirty="0" smtClean="0"/>
                        <a:t>mean</a:t>
                      </a:r>
                      <a:endParaRPr lang="en-US" dirty="0"/>
                    </a:p>
                  </a:txBody>
                  <a:tcPr/>
                </a:tc>
                <a:tc>
                  <a:txBody>
                    <a:bodyPr/>
                    <a:lstStyle/>
                    <a:p>
                      <a:r>
                        <a:rPr lang="en-US" dirty="0" smtClean="0"/>
                        <a:t>Median</a:t>
                      </a:r>
                      <a:endParaRPr lang="en-US" dirty="0"/>
                    </a:p>
                  </a:txBody>
                  <a:tcPr/>
                </a:tc>
                <a:extLst>
                  <a:ext uri="{0D108BD9-81ED-4DB2-BD59-A6C34878D82A}">
                    <a16:rowId xmlns:a16="http://schemas.microsoft.com/office/drawing/2014/main" val="10000"/>
                  </a:ext>
                </a:extLst>
              </a:tr>
              <a:tr h="370840">
                <a:tc>
                  <a:txBody>
                    <a:bodyPr/>
                    <a:lstStyle/>
                    <a:p>
                      <a:r>
                        <a:rPr lang="en-US" altLang="zh-CN" dirty="0" smtClean="0"/>
                        <a:t>Average F1</a:t>
                      </a:r>
                      <a:endParaRPr lang="en-US" dirty="0"/>
                    </a:p>
                  </a:txBody>
                  <a:tcPr/>
                </a:tc>
                <a:tc>
                  <a:txBody>
                    <a:bodyPr/>
                    <a:lstStyle/>
                    <a:p>
                      <a:r>
                        <a:rPr lang="en-US" dirty="0" smtClean="0"/>
                        <a:t>0.810263</a:t>
                      </a:r>
                      <a:endParaRPr lang="en-US" dirty="0"/>
                    </a:p>
                  </a:txBody>
                  <a:tcPr/>
                </a:tc>
                <a:tc>
                  <a:txBody>
                    <a:bodyPr/>
                    <a:lstStyle/>
                    <a:p>
                      <a:r>
                        <a:rPr lang="en-US" dirty="0" smtClean="0"/>
                        <a:t>0.553736</a:t>
                      </a:r>
                      <a:endParaRPr lang="en-US" dirty="0"/>
                    </a:p>
                  </a:txBody>
                  <a:tcPr/>
                </a:tc>
                <a:tc>
                  <a:txBody>
                    <a:bodyPr/>
                    <a:lstStyle/>
                    <a:p>
                      <a:r>
                        <a:rPr lang="en-US" dirty="0" smtClean="0"/>
                        <a:t>0.770502</a:t>
                      </a:r>
                      <a:endParaRPr lang="en-US" dirty="0"/>
                    </a:p>
                  </a:txBody>
                  <a:tcPr/>
                </a:tc>
                <a:tc>
                  <a:txBody>
                    <a:bodyPr/>
                    <a:lstStyle/>
                    <a:p>
                      <a:r>
                        <a:rPr lang="en-US" dirty="0" smtClean="0"/>
                        <a:t>0.788728</a:t>
                      </a:r>
                      <a:endParaRPr lang="en-US" dirty="0"/>
                    </a:p>
                  </a:txBody>
                  <a:tcPr/>
                </a:tc>
                <a:extLst>
                  <a:ext uri="{0D108BD9-81ED-4DB2-BD59-A6C34878D82A}">
                    <a16:rowId xmlns:a16="http://schemas.microsoft.com/office/drawing/2014/main" val="10001"/>
                  </a:ext>
                </a:extLst>
              </a:tr>
            </a:tbl>
          </a:graphicData>
        </a:graphic>
      </p:graphicFrame>
      <p:sp>
        <p:nvSpPr>
          <p:cNvPr id="6" name="Rectangle 5"/>
          <p:cNvSpPr/>
          <p:nvPr/>
        </p:nvSpPr>
        <p:spPr>
          <a:xfrm>
            <a:off x="1228435" y="3449820"/>
            <a:ext cx="2791149" cy="276999"/>
          </a:xfrm>
          <a:prstGeom prst="rect">
            <a:avLst/>
          </a:prstGeom>
        </p:spPr>
        <p:txBody>
          <a:bodyPr wrap="none">
            <a:spAutoFit/>
          </a:bodyPr>
          <a:lstStyle/>
          <a:p>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注：在所有提交队伍的</a:t>
            </a:r>
            <a:r>
              <a:rPr lang="en-US" sz="1200" kern="0" dirty="0">
                <a:latin typeface="微软雅黑" panose="020B0503020204020204" pitchFamily="34" charset="-122"/>
                <a:ea typeface="微软雅黑" panose="020B0503020204020204" pitchFamily="34" charset="-122"/>
                <a:cs typeface="Times New Roman" panose="02020603050405020304" pitchFamily="18" charset="0"/>
              </a:rPr>
              <a:t>best run</a:t>
            </a:r>
            <a:r>
              <a:rPr lang="zh-CN" altLang="en-US" sz="1200" kern="0" dirty="0">
                <a:latin typeface="微软雅黑" panose="020B0503020204020204" pitchFamily="34" charset="-122"/>
                <a:ea typeface="微软雅黑" panose="020B0503020204020204" pitchFamily="34" charset="-122"/>
                <a:cs typeface="Times New Roman" panose="02020603050405020304" pitchFamily="18" charset="0"/>
              </a:rPr>
              <a:t>上统计</a:t>
            </a:r>
            <a:endParaRPr lang="en-US" sz="1200" dirty="0">
              <a:latin typeface="微软雅黑" panose="020B0503020204020204" pitchFamily="34" charset="-122"/>
              <a:ea typeface="微软雅黑" panose="020B0503020204020204" pitchFamily="34" charset="-122"/>
            </a:endParaRPr>
          </a:p>
        </p:txBody>
      </p:sp>
      <p:sp>
        <p:nvSpPr>
          <p:cNvPr id="7" name="TextBox 6"/>
          <p:cNvSpPr txBox="1"/>
          <p:nvPr/>
        </p:nvSpPr>
        <p:spPr>
          <a:xfrm>
            <a:off x="838200" y="3825824"/>
            <a:ext cx="2319866"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排</a:t>
            </a:r>
            <a:r>
              <a:rPr lang="zh-CN" altLang="en-US" dirty="0" smtClean="0">
                <a:latin typeface="微软雅黑" panose="020B0503020204020204" pitchFamily="34" charset="-122"/>
                <a:ea typeface="微软雅黑" panose="020B0503020204020204" pitchFamily="34" charset="-122"/>
              </a:rPr>
              <a:t>名前三名情况：</a:t>
            </a:r>
            <a:endParaRPr lang="en-US" dirty="0">
              <a:latin typeface="微软雅黑" panose="020B0503020204020204" pitchFamily="34" charset="-122"/>
              <a:ea typeface="微软雅黑" panose="020B0503020204020204" pitchFamily="34" charset="-122"/>
            </a:endParaRPr>
          </a:p>
        </p:txBody>
      </p:sp>
      <p:graphicFrame>
        <p:nvGraphicFramePr>
          <p:cNvPr id="8" name="Table 7"/>
          <p:cNvGraphicFramePr>
            <a:graphicFrameLocks noGrp="1"/>
          </p:cNvGraphicFramePr>
          <p:nvPr/>
        </p:nvGraphicFramePr>
        <p:xfrm>
          <a:off x="1228435" y="4294679"/>
          <a:ext cx="10125364" cy="1925320"/>
        </p:xfrm>
        <a:graphic>
          <a:graphicData uri="http://schemas.openxmlformats.org/drawingml/2006/table">
            <a:tbl>
              <a:tblPr firstRow="1" bandRow="1">
                <a:tableStyleId>{5C22544A-7EE6-4342-B048-85BDC9FD1C3A}</a:tableStyleId>
              </a:tblPr>
              <a:tblGrid>
                <a:gridCol w="625069">
                  <a:extLst>
                    <a:ext uri="{9D8B030D-6E8A-4147-A177-3AD203B41FA5}">
                      <a16:colId xmlns:a16="http://schemas.microsoft.com/office/drawing/2014/main" val="20000"/>
                    </a:ext>
                  </a:extLst>
                </a:gridCol>
                <a:gridCol w="1123312">
                  <a:extLst>
                    <a:ext uri="{9D8B030D-6E8A-4147-A177-3AD203B41FA5}">
                      <a16:colId xmlns:a16="http://schemas.microsoft.com/office/drawing/2014/main" val="20001"/>
                    </a:ext>
                  </a:extLst>
                </a:gridCol>
                <a:gridCol w="1024913">
                  <a:extLst>
                    <a:ext uri="{9D8B030D-6E8A-4147-A177-3AD203B41FA5}">
                      <a16:colId xmlns:a16="http://schemas.microsoft.com/office/drawing/2014/main" val="20002"/>
                    </a:ext>
                  </a:extLst>
                </a:gridCol>
                <a:gridCol w="4378700">
                  <a:extLst>
                    <a:ext uri="{9D8B030D-6E8A-4147-A177-3AD203B41FA5}">
                      <a16:colId xmlns:a16="http://schemas.microsoft.com/office/drawing/2014/main" val="20003"/>
                    </a:ext>
                  </a:extLst>
                </a:gridCol>
                <a:gridCol w="1691058">
                  <a:extLst>
                    <a:ext uri="{9D8B030D-6E8A-4147-A177-3AD203B41FA5}">
                      <a16:colId xmlns:a16="http://schemas.microsoft.com/office/drawing/2014/main" val="20004"/>
                    </a:ext>
                  </a:extLst>
                </a:gridCol>
                <a:gridCol w="1282312">
                  <a:extLst>
                    <a:ext uri="{9D8B030D-6E8A-4147-A177-3AD203B41FA5}">
                      <a16:colId xmlns:a16="http://schemas.microsoft.com/office/drawing/2014/main" val="20005"/>
                    </a:ext>
                  </a:extLst>
                </a:gridCol>
              </a:tblGrid>
              <a:tr h="370840">
                <a:tc>
                  <a:txBody>
                    <a:bodyPr/>
                    <a:lstStyle/>
                    <a:p>
                      <a:r>
                        <a:rPr lang="zh-CN" altLang="en-US" sz="1600" dirty="0" smtClean="0"/>
                        <a:t>排名</a:t>
                      </a:r>
                      <a:endParaRPr lang="en-US" sz="1600" dirty="0"/>
                    </a:p>
                  </a:txBody>
                  <a:tcPr/>
                </a:tc>
                <a:tc>
                  <a:txBody>
                    <a:bodyPr/>
                    <a:lstStyle/>
                    <a:p>
                      <a:r>
                        <a:rPr lang="zh-CN" altLang="en-US" sz="1600" dirty="0" smtClean="0"/>
                        <a:t>参赛单位</a:t>
                      </a:r>
                      <a:endParaRPr lang="en-US" sz="1600" dirty="0"/>
                    </a:p>
                  </a:txBody>
                  <a:tcPr/>
                </a:tc>
                <a:tc>
                  <a:txBody>
                    <a:bodyPr/>
                    <a:lstStyle/>
                    <a:p>
                      <a:r>
                        <a:rPr lang="zh-CN" altLang="en-US" sz="1600" dirty="0" smtClean="0"/>
                        <a:t>队伍名称</a:t>
                      </a:r>
                      <a:endParaRPr lang="en-US" sz="1600" dirty="0"/>
                    </a:p>
                  </a:txBody>
                  <a:tcPr/>
                </a:tc>
                <a:tc>
                  <a:txBody>
                    <a:bodyPr/>
                    <a:lstStyle/>
                    <a:p>
                      <a:r>
                        <a:rPr lang="zh-CN" altLang="en-US" sz="1600" dirty="0" smtClean="0"/>
                        <a:t>使用方法</a:t>
                      </a:r>
                      <a:endParaRPr lang="en-US" sz="1600" dirty="0"/>
                    </a:p>
                  </a:txBody>
                  <a:tcPr/>
                </a:tc>
                <a:tc>
                  <a:txBody>
                    <a:bodyPr/>
                    <a:lstStyle/>
                    <a:p>
                      <a:r>
                        <a:rPr lang="zh-CN" altLang="en-US" sz="1600" dirty="0" smtClean="0"/>
                        <a:t>外部资源</a:t>
                      </a:r>
                      <a:endParaRPr lang="en-US"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smtClean="0"/>
                        <a:t>Average F1</a:t>
                      </a:r>
                      <a:endParaRPr lang="en-US" sz="1600" dirty="0" smtClean="0"/>
                    </a:p>
                  </a:txBody>
                  <a:tcPr/>
                </a:tc>
                <a:extLst>
                  <a:ext uri="{0D108BD9-81ED-4DB2-BD59-A6C34878D82A}">
                    <a16:rowId xmlns:a16="http://schemas.microsoft.com/office/drawing/2014/main" val="10000"/>
                  </a:ext>
                </a:extLst>
              </a:tr>
              <a:tr h="370840">
                <a:tc>
                  <a:txBody>
                    <a:bodyPr/>
                    <a:lstStyle/>
                    <a:p>
                      <a:r>
                        <a:rPr lang="en-US" sz="1400" dirty="0" smtClean="0">
                          <a:latin typeface="微软雅黑" panose="020B0503020204020204" pitchFamily="34" charset="-122"/>
                          <a:ea typeface="微软雅黑" panose="020B0503020204020204" pitchFamily="34" charset="-122"/>
                        </a:rPr>
                        <a:t>1</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华南理工大学</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err="1" smtClean="0">
                          <a:latin typeface="微软雅黑" panose="020B0503020204020204" pitchFamily="34" charset="-122"/>
                          <a:ea typeface="微软雅黑" panose="020B0503020204020204" pitchFamily="34" charset="-122"/>
                        </a:rPr>
                        <a:t>wzm</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语言模型</a:t>
                      </a:r>
                      <a:r>
                        <a:rPr lang="en-US" altLang="zh-CN" sz="1400" dirty="0" smtClean="0">
                          <a:latin typeface="微软雅黑" panose="020B0503020204020204" pitchFamily="34" charset="-122"/>
                          <a:ea typeface="微软雅黑" panose="020B0503020204020204" pitchFamily="34" charset="-122"/>
                        </a:rPr>
                        <a:t>Bert</a:t>
                      </a:r>
                      <a:r>
                        <a:rPr lang="zh-CN" altLang="en-US" sz="1400" dirty="0" smtClean="0">
                          <a:latin typeface="微软雅黑" panose="020B0503020204020204" pitchFamily="34" charset="-122"/>
                          <a:ea typeface="微软雅黑" panose="020B0503020204020204" pitchFamily="34" charset="-122"/>
                        </a:rPr>
                        <a:t>、</a:t>
                      </a:r>
                      <a:r>
                        <a:rPr lang="en-US" sz="1400" kern="1200" dirty="0" err="1" smtClean="0">
                          <a:solidFill>
                            <a:schemeClr val="dk1"/>
                          </a:solidFill>
                          <a:effectLst/>
                          <a:latin typeface="微软雅黑" panose="020B0503020204020204" pitchFamily="34" charset="-122"/>
                          <a:ea typeface="微软雅黑" panose="020B0503020204020204" pitchFamily="34" charset="-122"/>
                          <a:cs typeface="+mn-cs"/>
                        </a:rPr>
                        <a:t>RoBERTa</a:t>
                      </a:r>
                      <a:r>
                        <a:rPr lang="zh-CN" altLang="en-US" sz="1400" kern="1200" dirty="0" smtClean="0">
                          <a:solidFill>
                            <a:schemeClr val="dk1"/>
                          </a:solidFill>
                          <a:effectLst/>
                          <a:latin typeface="微软雅黑" panose="020B0503020204020204" pitchFamily="34" charset="-122"/>
                          <a:ea typeface="微软雅黑" panose="020B0503020204020204" pitchFamily="34" charset="-122"/>
                          <a:cs typeface="+mn-cs"/>
                        </a:rPr>
                        <a:t>、</a:t>
                      </a:r>
                      <a:r>
                        <a:rPr lang="en-US" altLang="zh-CN" sz="1400" dirty="0" err="1" smtClean="0">
                          <a:latin typeface="微软雅黑" panose="020B0503020204020204" pitchFamily="34" charset="-122"/>
                          <a:ea typeface="微软雅黑" panose="020B0503020204020204" pitchFamily="34" charset="-122"/>
                        </a:rPr>
                        <a:t>LightGBM</a:t>
                      </a:r>
                      <a:r>
                        <a:rPr lang="zh-CN" altLang="en-US" sz="1400" dirty="0" smtClean="0">
                          <a:latin typeface="微软雅黑" panose="020B0503020204020204" pitchFamily="34" charset="-122"/>
                          <a:ea typeface="微软雅黑" panose="020B0503020204020204" pitchFamily="34" charset="-122"/>
                        </a:rPr>
                        <a:t>，最后加权平均</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0.810263</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370840">
                <a:tc>
                  <a:txBody>
                    <a:bodyPr/>
                    <a:lstStyle/>
                    <a:p>
                      <a:r>
                        <a:rPr lang="en-US" sz="1400" dirty="0" smtClean="0">
                          <a:latin typeface="微软雅黑" panose="020B0503020204020204" pitchFamily="34" charset="-122"/>
                          <a:ea typeface="微软雅黑" panose="020B0503020204020204" pitchFamily="34" charset="-122"/>
                        </a:rPr>
                        <a:t>2</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大连理工大学</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DUTIR914</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语言模型</a:t>
                      </a:r>
                      <a:r>
                        <a:rPr lang="en-US" altLang="zh-CN" sz="1400" dirty="0" smtClean="0">
                          <a:latin typeface="微软雅黑" panose="020B0503020204020204" pitchFamily="34" charset="-122"/>
                          <a:ea typeface="微软雅黑" panose="020B0503020204020204" pitchFamily="34" charset="-122"/>
                        </a:rPr>
                        <a:t>(Bert</a:t>
                      </a:r>
                      <a:r>
                        <a:rPr lang="zh-CN" altLang="en-US" sz="1400" dirty="0" smtClean="0">
                          <a:latin typeface="微软雅黑" panose="020B0503020204020204" pitchFamily="34" charset="-122"/>
                          <a:ea typeface="微软雅黑" panose="020B0503020204020204" pitchFamily="34" charset="-122"/>
                        </a:rPr>
                        <a:t>、</a:t>
                      </a:r>
                      <a:r>
                        <a:rPr lang="en-US" altLang="zh-CN" sz="1400" dirty="0" err="1" smtClean="0">
                          <a:latin typeface="微软雅黑" panose="020B0503020204020204" pitchFamily="34" charset="-122"/>
                          <a:ea typeface="微软雅黑" panose="020B0503020204020204" pitchFamily="34" charset="-122"/>
                        </a:rPr>
                        <a:t>RoBERTa</a:t>
                      </a:r>
                      <a:r>
                        <a:rPr lang="en-US" altLang="zh-CN" sz="1400" dirty="0" smtClean="0">
                          <a:latin typeface="微软雅黑" panose="020B0503020204020204" pitchFamily="34" charset="-122"/>
                          <a:ea typeface="微软雅黑" panose="020B0503020204020204" pitchFamily="34" charset="-122"/>
                        </a:rPr>
                        <a:t>)</a:t>
                      </a:r>
                      <a:r>
                        <a:rPr lang="en-US" altLang="zh-CN" sz="1400" baseline="0" dirty="0" smtClean="0">
                          <a:latin typeface="微软雅黑" panose="020B0503020204020204" pitchFamily="34" charset="-122"/>
                          <a:ea typeface="微软雅黑" panose="020B0503020204020204" pitchFamily="34" charset="-122"/>
                        </a:rPr>
                        <a:t> + </a:t>
                      </a:r>
                      <a:r>
                        <a:rPr lang="zh-CN" altLang="en-US" sz="1400" baseline="0" dirty="0" smtClean="0">
                          <a:latin typeface="微软雅黑" panose="020B0503020204020204" pitchFamily="34" charset="-122"/>
                          <a:ea typeface="微软雅黑" panose="020B0503020204020204" pitchFamily="34" charset="-122"/>
                        </a:rPr>
                        <a:t>深度学习模型</a:t>
                      </a:r>
                      <a:r>
                        <a:rPr lang="en-US" altLang="zh-CN" sz="1400" baseline="0" dirty="0" smtClean="0">
                          <a:latin typeface="微软雅黑" panose="020B0503020204020204" pitchFamily="34" charset="-122"/>
                          <a:ea typeface="微软雅黑" panose="020B0503020204020204" pitchFamily="34" charset="-122"/>
                        </a:rPr>
                        <a:t>(CNN</a:t>
                      </a:r>
                      <a:r>
                        <a:rPr lang="zh-CN" altLang="en-US" sz="1400" baseline="0" dirty="0" smtClean="0">
                          <a:latin typeface="微软雅黑" panose="020B0503020204020204" pitchFamily="34" charset="-122"/>
                          <a:ea typeface="微软雅黑" panose="020B0503020204020204" pitchFamily="34" charset="-122"/>
                        </a:rPr>
                        <a:t>，</a:t>
                      </a:r>
                      <a:r>
                        <a:rPr lang="en-US" altLang="zh-CN" sz="1400" baseline="0" dirty="0" smtClean="0">
                          <a:latin typeface="微软雅黑" panose="020B0503020204020204" pitchFamily="34" charset="-122"/>
                          <a:ea typeface="微软雅黑" panose="020B0503020204020204" pitchFamily="34" charset="-122"/>
                        </a:rPr>
                        <a:t>DPCNN</a:t>
                      </a:r>
                      <a:r>
                        <a:rPr lang="zh-CN" altLang="en-US" sz="1400" baseline="0" dirty="0" smtClean="0">
                          <a:latin typeface="微软雅黑" panose="020B0503020204020204" pitchFamily="34" charset="-122"/>
                          <a:ea typeface="微软雅黑" panose="020B0503020204020204" pitchFamily="34" charset="-122"/>
                        </a:rPr>
                        <a:t>，</a:t>
                      </a:r>
                      <a:r>
                        <a:rPr lang="en-US" altLang="zh-CN" sz="1400" baseline="0" dirty="0" smtClean="0">
                          <a:latin typeface="微软雅黑" panose="020B0503020204020204" pitchFamily="34" charset="-122"/>
                          <a:ea typeface="微软雅黑" panose="020B0503020204020204" pitchFamily="34" charset="-122"/>
                        </a:rPr>
                        <a:t>LSTM</a:t>
                      </a:r>
                      <a:r>
                        <a:rPr lang="zh-CN" altLang="en-US" sz="1400" baseline="0" dirty="0" smtClean="0">
                          <a:latin typeface="微软雅黑" panose="020B0503020204020204" pitchFamily="34" charset="-122"/>
                          <a:ea typeface="微软雅黑" panose="020B0503020204020204" pitchFamily="34" charset="-122"/>
                        </a:rPr>
                        <a:t>以及注意力机制</a:t>
                      </a:r>
                      <a:r>
                        <a:rPr lang="en-US" altLang="zh-CN" sz="1400" baseline="0" dirty="0" smtClean="0">
                          <a:latin typeface="微软雅黑" panose="020B0503020204020204" pitchFamily="34" charset="-122"/>
                          <a:ea typeface="微软雅黑" panose="020B0503020204020204" pitchFamily="34" charset="-122"/>
                        </a:rPr>
                        <a:t>)</a:t>
                      </a:r>
                      <a:r>
                        <a:rPr lang="zh-CN" altLang="en-US" sz="1400" baseline="0" dirty="0" smtClean="0">
                          <a:latin typeface="微软雅黑" panose="020B0503020204020204" pitchFamily="34" charset="-122"/>
                          <a:ea typeface="微软雅黑" panose="020B0503020204020204" pitchFamily="34" charset="-122"/>
                        </a:rPr>
                        <a:t>，模型融合</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http://www.chictr.org.cn/index.aspx</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0.809936</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370840">
                <a:tc>
                  <a:txBody>
                    <a:bodyPr/>
                    <a:lstStyle/>
                    <a:p>
                      <a:r>
                        <a:rPr lang="en-US" sz="1400" dirty="0" smtClean="0">
                          <a:latin typeface="微软雅黑" panose="020B0503020204020204" pitchFamily="34" charset="-122"/>
                          <a:ea typeface="微软雅黑" panose="020B0503020204020204" pitchFamily="34" charset="-122"/>
                        </a:rPr>
                        <a:t>3</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大连理工大学</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DUTIRTM</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语言模型</a:t>
                      </a:r>
                      <a:r>
                        <a:rPr lang="en-US" altLang="zh-CN" sz="1400" dirty="0" smtClean="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神经网络</a:t>
                      </a:r>
                      <a:r>
                        <a:rPr lang="en-US" altLang="zh-CN" sz="1400" dirty="0" smtClean="0">
                          <a:latin typeface="微软雅黑" panose="020B0503020204020204" pitchFamily="34" charset="-122"/>
                          <a:ea typeface="微软雅黑" panose="020B0503020204020204" pitchFamily="34" charset="-122"/>
                        </a:rPr>
                        <a:t>(</a:t>
                      </a:r>
                      <a:r>
                        <a:rPr lang="en-US" sz="1400" kern="1200" dirty="0" smtClean="0">
                          <a:solidFill>
                            <a:schemeClr val="dk1"/>
                          </a:solidFill>
                          <a:effectLst/>
                          <a:latin typeface="微软雅黑" panose="020B0503020204020204" pitchFamily="34" charset="-122"/>
                          <a:ea typeface="微软雅黑" panose="020B0503020204020204" pitchFamily="34" charset="-122"/>
                          <a:cs typeface="+mn-cs"/>
                        </a:rPr>
                        <a:t>ERNIE+CNN</a:t>
                      </a:r>
                      <a:r>
                        <a:rPr lang="zh-CN" altLang="en-US" sz="1400" kern="1200" dirty="0" smtClean="0">
                          <a:solidFill>
                            <a:schemeClr val="dk1"/>
                          </a:solidFill>
                          <a:effectLst/>
                          <a:latin typeface="微软雅黑" panose="020B0503020204020204" pitchFamily="34" charset="-122"/>
                          <a:ea typeface="微软雅黑" panose="020B0503020204020204" pitchFamily="34" charset="-122"/>
                          <a:cs typeface="+mn-cs"/>
                        </a:rPr>
                        <a:t>、</a:t>
                      </a:r>
                      <a:r>
                        <a:rPr lang="en-US" sz="1400" kern="1200" dirty="0" smtClean="0">
                          <a:solidFill>
                            <a:schemeClr val="dk1"/>
                          </a:solidFill>
                          <a:effectLst/>
                          <a:latin typeface="微软雅黑" panose="020B0503020204020204" pitchFamily="34" charset="-122"/>
                          <a:ea typeface="微软雅黑" panose="020B0503020204020204" pitchFamily="34" charset="-122"/>
                          <a:cs typeface="+mn-cs"/>
                        </a:rPr>
                        <a:t>ERNIE+ATT</a:t>
                      </a:r>
                      <a:r>
                        <a:rPr lang="zh-CN" altLang="en-US" sz="1400" kern="1200" dirty="0" smtClean="0">
                          <a:solidFill>
                            <a:schemeClr val="dk1"/>
                          </a:solidFill>
                          <a:effectLst/>
                          <a:latin typeface="微软雅黑" panose="020B0503020204020204" pitchFamily="34" charset="-122"/>
                          <a:ea typeface="微软雅黑" panose="020B0503020204020204" pitchFamily="34" charset="-122"/>
                          <a:cs typeface="+mn-cs"/>
                        </a:rPr>
                        <a:t>、</a:t>
                      </a:r>
                      <a:r>
                        <a:rPr lang="en-US" sz="1400" kern="1200" dirty="0" err="1" smtClean="0">
                          <a:solidFill>
                            <a:schemeClr val="dk1"/>
                          </a:solidFill>
                          <a:effectLst/>
                          <a:latin typeface="微软雅黑" panose="020B0503020204020204" pitchFamily="34" charset="-122"/>
                          <a:ea typeface="微软雅黑" panose="020B0503020204020204" pitchFamily="34" charset="-122"/>
                          <a:cs typeface="+mn-cs"/>
                        </a:rPr>
                        <a:t>RoBERTa+CNN</a:t>
                      </a:r>
                      <a:r>
                        <a:rPr lang="zh-CN" altLang="en-US" sz="1400" kern="1200" dirty="0" smtClean="0">
                          <a:solidFill>
                            <a:schemeClr val="dk1"/>
                          </a:solidFill>
                          <a:effectLst/>
                          <a:latin typeface="微软雅黑" panose="020B0503020204020204" pitchFamily="34" charset="-122"/>
                          <a:ea typeface="微软雅黑" panose="020B0503020204020204" pitchFamily="34" charset="-122"/>
                          <a:cs typeface="+mn-cs"/>
                        </a:rPr>
                        <a:t>和</a:t>
                      </a:r>
                      <a:r>
                        <a:rPr lang="en-US" sz="1400" kern="1200" dirty="0" err="1" smtClean="0">
                          <a:solidFill>
                            <a:schemeClr val="dk1"/>
                          </a:solidFill>
                          <a:effectLst/>
                          <a:latin typeface="微软雅黑" panose="020B0503020204020204" pitchFamily="34" charset="-122"/>
                          <a:ea typeface="微软雅黑" panose="020B0503020204020204" pitchFamily="34" charset="-122"/>
                          <a:cs typeface="+mn-cs"/>
                        </a:rPr>
                        <a:t>RoBERTa+ATT</a:t>
                      </a:r>
                      <a:r>
                        <a:rPr lang="en-US" altLang="zh-CN" sz="1400" dirty="0" smtClean="0">
                          <a:latin typeface="微软雅黑" panose="020B0503020204020204" pitchFamily="34" charset="-122"/>
                          <a:ea typeface="微软雅黑" panose="020B0503020204020204" pitchFamily="34" charset="-122"/>
                        </a:rPr>
                        <a:t>)</a:t>
                      </a:r>
                      <a:endParaRPr lang="en-US" sz="1400" dirty="0">
                        <a:latin typeface="微软雅黑" panose="020B0503020204020204" pitchFamily="34" charset="-122"/>
                        <a:ea typeface="微软雅黑" panose="020B0503020204020204" pitchFamily="34" charset="-122"/>
                      </a:endParaRPr>
                    </a:p>
                  </a:txBody>
                  <a:tcPr/>
                </a:tc>
                <a:tc>
                  <a:txBody>
                    <a:bodyPr/>
                    <a:lstStyle/>
                    <a:p>
                      <a:r>
                        <a:rPr lang="zh-CN" altLang="en-US" sz="1400" dirty="0" smtClean="0">
                          <a:latin typeface="微软雅黑" panose="020B0503020204020204" pitchFamily="34" charset="-122"/>
                          <a:ea typeface="微软雅黑" panose="020B0503020204020204" pitchFamily="34" charset="-122"/>
                        </a:rPr>
                        <a:t>无</a:t>
                      </a:r>
                      <a:endParaRPr lang="en-US" sz="1400" dirty="0">
                        <a:latin typeface="微软雅黑" panose="020B0503020204020204" pitchFamily="34" charset="-122"/>
                        <a:ea typeface="微软雅黑" panose="020B0503020204020204" pitchFamily="34" charset="-122"/>
                      </a:endParaRPr>
                    </a:p>
                  </a:txBody>
                  <a:tcPr/>
                </a:tc>
                <a:tc>
                  <a:txBody>
                    <a:bodyPr/>
                    <a:lstStyle/>
                    <a:p>
                      <a:r>
                        <a:rPr lang="en-US" sz="1400" dirty="0" smtClean="0">
                          <a:latin typeface="微软雅黑" panose="020B0503020204020204" pitchFamily="34" charset="-122"/>
                          <a:ea typeface="微软雅黑" panose="020B0503020204020204" pitchFamily="34" charset="-122"/>
                        </a:rPr>
                        <a:t>0.807456</a:t>
                      </a:r>
                      <a:endParaRPr lang="en-US" sz="14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方</a:t>
            </a:r>
            <a:r>
              <a:rPr lang="zh-CN" altLang="en-US" dirty="0" smtClean="0">
                <a:solidFill>
                  <a:srgbClr val="0070C0"/>
                </a:solidFill>
                <a:latin typeface="微软雅黑" panose="020B0503020204020204" pitchFamily="34" charset="-122"/>
                <a:ea typeface="微软雅黑" panose="020B0503020204020204" pitchFamily="34" charset="-122"/>
              </a:rPr>
              <a:t>法分析</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4" name="Content Placeholder 3"/>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基本全部引入了预</a:t>
            </a:r>
            <a:r>
              <a:rPr lang="zh-CN" altLang="en-US" sz="2400">
                <a:latin typeface="微软雅黑" panose="020B0503020204020204" pitchFamily="34" charset="-122"/>
                <a:ea typeface="微软雅黑" panose="020B0503020204020204" pitchFamily="34" charset="-122"/>
              </a:rPr>
              <a:t>训</a:t>
            </a:r>
            <a:r>
              <a:rPr lang="zh-CN" altLang="en-US" sz="2400" smtClean="0">
                <a:latin typeface="微软雅黑" panose="020B0503020204020204" pitchFamily="34" charset="-122"/>
                <a:ea typeface="微软雅黑" panose="020B0503020204020204" pitchFamily="34" charset="-122"/>
              </a:rPr>
              <a:t>练语言模</a:t>
            </a:r>
            <a:r>
              <a:rPr lang="zh-CN" altLang="en-US" sz="2400" dirty="0">
                <a:latin typeface="微软雅黑" panose="020B0503020204020204" pitchFamily="34" charset="-122"/>
                <a:ea typeface="微软雅黑" panose="020B0503020204020204" pitchFamily="34" charset="-122"/>
              </a:rPr>
              <a:t>型，如</a:t>
            </a:r>
            <a:r>
              <a:rPr lang="en-US" altLang="zh-CN" sz="2400" dirty="0">
                <a:latin typeface="微软雅黑" panose="020B0503020204020204" pitchFamily="34" charset="-122"/>
                <a:ea typeface="微软雅黑" panose="020B0503020204020204" pitchFamily="34" charset="-122"/>
              </a:rPr>
              <a:t>BERT</a:t>
            </a:r>
            <a:r>
              <a:rPr lang="zh-CN" altLang="en-US" sz="2400" dirty="0">
                <a:latin typeface="微软雅黑" panose="020B0503020204020204" pitchFamily="34" charset="-122"/>
                <a:ea typeface="微软雅黑" panose="020B0503020204020204" pitchFamily="34" charset="-122"/>
              </a:rPr>
              <a:t>，</a:t>
            </a:r>
            <a:r>
              <a:rPr lang="en-US" altLang="zh-CN" sz="2400" dirty="0" err="1">
                <a:latin typeface="微软雅黑" panose="020B0503020204020204" pitchFamily="34" charset="-122"/>
                <a:ea typeface="微软雅黑" panose="020B0503020204020204" pitchFamily="34" charset="-122"/>
              </a:rPr>
              <a:t>RoBERTa</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ERNIE</a:t>
            </a:r>
            <a:r>
              <a:rPr lang="zh-CN" altLang="en-US" sz="2400" dirty="0">
                <a:latin typeface="微软雅黑" panose="020B0503020204020204" pitchFamily="34" charset="-122"/>
                <a:ea typeface="微软雅黑" panose="020B0503020204020204" pitchFamily="34" charset="-122"/>
              </a:rPr>
              <a:t>，</a:t>
            </a:r>
            <a:r>
              <a:rPr lang="en-US" altLang="zh-CN" sz="2400" dirty="0" err="1">
                <a:latin typeface="微软雅黑" panose="020B0503020204020204" pitchFamily="34" charset="-122"/>
                <a:ea typeface="微软雅黑" panose="020B0503020204020204" pitchFamily="34" charset="-122"/>
              </a:rPr>
              <a:t>XLNet</a:t>
            </a:r>
            <a:r>
              <a:rPr lang="zh-CN" altLang="en-US" sz="2400" dirty="0">
                <a:latin typeface="微软雅黑" panose="020B0503020204020204" pitchFamily="34" charset="-122"/>
                <a:ea typeface="微软雅黑" panose="020B0503020204020204" pitchFamily="34" charset="-122"/>
              </a:rPr>
              <a:t>等。</a:t>
            </a:r>
          </a:p>
          <a:p>
            <a:r>
              <a:rPr lang="en-US" altLang="zh-CN" sz="2400" dirty="0">
                <a:latin typeface="微软雅黑" panose="020B0503020204020204" pitchFamily="34" charset="-122"/>
                <a:ea typeface="微软雅黑" panose="020B0503020204020204" pitchFamily="34" charset="-122"/>
              </a:rPr>
              <a:t>BERT</a:t>
            </a:r>
            <a:r>
              <a:rPr lang="zh-CN" altLang="en-US" sz="2400" dirty="0">
                <a:latin typeface="微软雅黑" panose="020B0503020204020204" pitchFamily="34" charset="-122"/>
                <a:ea typeface="微软雅黑" panose="020B0503020204020204" pitchFamily="34" charset="-122"/>
              </a:rPr>
              <a:t>仍是被采用最多的模型，能提供丰富的语义表示。</a:t>
            </a:r>
          </a:p>
          <a:p>
            <a:r>
              <a:rPr lang="en-US" altLang="zh-CN" sz="2400" dirty="0">
                <a:latin typeface="微软雅黑" panose="020B0503020204020204" pitchFamily="34" charset="-122"/>
                <a:ea typeface="微软雅黑" panose="020B0503020204020204" pitchFamily="34" charset="-122"/>
              </a:rPr>
              <a:t>BERT</a:t>
            </a:r>
            <a:r>
              <a:rPr lang="zh-CN" altLang="en-US" sz="2400" dirty="0">
                <a:latin typeface="微软雅黑" panose="020B0503020204020204" pitchFamily="34" charset="-122"/>
                <a:ea typeface="微软雅黑" panose="020B0503020204020204" pitchFamily="34" charset="-122"/>
              </a:rPr>
              <a:t>等方法输出作为词向量，或作为句子编码结果。</a:t>
            </a:r>
          </a:p>
          <a:p>
            <a:r>
              <a:rPr lang="zh-CN" altLang="en-US" sz="2400" dirty="0">
                <a:latin typeface="微软雅黑" panose="020B0503020204020204" pitchFamily="34" charset="-122"/>
                <a:ea typeface="微软雅黑" panose="020B0503020204020204" pitchFamily="34" charset="-122"/>
              </a:rPr>
              <a:t>大部分参赛队伍都会混合模型</a:t>
            </a:r>
            <a:r>
              <a:rPr lang="en-US" altLang="zh-CN" sz="2400" dirty="0">
                <a:latin typeface="微软雅黑" panose="020B0503020204020204" pitchFamily="34" charset="-122"/>
                <a:ea typeface="微软雅黑" panose="020B0503020204020204" pitchFamily="34" charset="-122"/>
              </a:rPr>
              <a:t>(Hybrid Model)</a:t>
            </a:r>
            <a:r>
              <a:rPr lang="zh-CN" altLang="en-US" sz="2400" dirty="0">
                <a:latin typeface="微软雅黑" panose="020B0503020204020204" pitchFamily="34" charset="-122"/>
                <a:ea typeface="微软雅黑" panose="020B0503020204020204" pitchFamily="34" charset="-122"/>
              </a:rPr>
              <a:t>。</a:t>
            </a:r>
          </a:p>
          <a:p>
            <a:r>
              <a:rPr lang="zh-CN" altLang="en-US" sz="2400" dirty="0">
                <a:latin typeface="微软雅黑" panose="020B0503020204020204" pitchFamily="34" charset="-122"/>
                <a:ea typeface="微软雅黑" panose="020B0503020204020204" pitchFamily="34" charset="-122"/>
              </a:rPr>
              <a:t>数据预处理和结果后处理非常重要。</a:t>
            </a:r>
          </a:p>
          <a:p>
            <a:r>
              <a:rPr lang="zh-CN" altLang="en-US" sz="2400" dirty="0" smtClean="0">
                <a:latin typeface="微软雅黑" panose="020B0503020204020204" pitchFamily="34" charset="-122"/>
                <a:ea typeface="微软雅黑" panose="020B0503020204020204" pitchFamily="34" charset="-122"/>
              </a:rPr>
              <a:t>在数</a:t>
            </a:r>
            <a:r>
              <a:rPr lang="zh-CN" altLang="en-US" sz="2400" dirty="0">
                <a:latin typeface="微软雅黑" panose="020B0503020204020204" pitchFamily="34" charset="-122"/>
                <a:ea typeface="微软雅黑" panose="020B0503020204020204" pitchFamily="34" charset="-122"/>
              </a:rPr>
              <a:t>量较少的类别的分类结果依然很差。</a:t>
            </a:r>
          </a:p>
          <a:p>
            <a:r>
              <a:rPr lang="en-US" altLang="zh-CN" sz="2400" dirty="0" smtClean="0">
                <a:latin typeface="微软雅黑" panose="020B0503020204020204" pitchFamily="34" charset="-122"/>
                <a:ea typeface="微软雅黑" panose="020B0503020204020204" pitchFamily="34" charset="-122"/>
              </a:rPr>
              <a:t>Top10</a:t>
            </a:r>
            <a:r>
              <a:rPr lang="zh-CN" altLang="en-US" sz="2400" dirty="0">
                <a:latin typeface="微软雅黑" panose="020B0503020204020204" pitchFamily="34" charset="-122"/>
                <a:ea typeface="微软雅黑" panose="020B0503020204020204" pitchFamily="34" charset="-122"/>
              </a:rPr>
              <a:t>的最终表</a:t>
            </a:r>
            <a:r>
              <a:rPr lang="zh-CN" altLang="en-US" sz="2400" dirty="0" smtClean="0">
                <a:latin typeface="微软雅黑" panose="020B0503020204020204" pitchFamily="34" charset="-122"/>
                <a:ea typeface="微软雅黑" panose="020B0503020204020204" pitchFamily="34" charset="-122"/>
              </a:rPr>
              <a:t>现比较接</a:t>
            </a:r>
            <a:r>
              <a:rPr lang="zh-CN" altLang="en-US" sz="2400" dirty="0">
                <a:latin typeface="微软雅黑" panose="020B0503020204020204" pitchFamily="34" charset="-122"/>
                <a:ea typeface="微软雅黑" panose="020B0503020204020204" pitchFamily="34" charset="-122"/>
              </a:rPr>
              <a:t>近，是否有针对小类别的算法可以大幅度提高表现的方法？</a:t>
            </a:r>
          </a:p>
          <a:p>
            <a:endParaRPr lang="en-US" altLang="zh-CN" sz="2000" dirty="0" smtClean="0">
              <a:latin typeface="微软雅黑" panose="020B0503020204020204" pitchFamily="34" charset="-122"/>
              <a:ea typeface="微软雅黑" panose="020B0503020204020204" pitchFamily="34" charset="-122"/>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3" name="Slide Number Placeholder 2"/>
          <p:cNvSpPr>
            <a:spLocks noGrp="1"/>
          </p:cNvSpPr>
          <p:nvPr>
            <p:ph type="sldNum" sz="quarter" idx="12"/>
          </p:nvPr>
        </p:nvSpPr>
        <p:spPr/>
        <p:txBody>
          <a:bodyPr/>
          <a:lstStyle/>
          <a:p>
            <a:fld id="{9AA7C5AE-1BEB-43AF-A100-009AA0021FD0}" type="slidenum">
              <a:rPr lang="en-US" smtClean="0"/>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70C0"/>
                </a:solidFill>
                <a:latin typeface="微软雅黑" panose="020B0503020204020204" pitchFamily="34" charset="-122"/>
                <a:ea typeface="微软雅黑" panose="020B0503020204020204" pitchFamily="34" charset="-122"/>
              </a:rPr>
              <a:t>口头报告及海报展示</a:t>
            </a:r>
            <a:endParaRPr 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3" name="Table 2"/>
          <p:cNvGraphicFramePr>
            <a:graphicFrameLocks noGrp="1"/>
          </p:cNvGraphicFramePr>
          <p:nvPr/>
        </p:nvGraphicFramePr>
        <p:xfrm>
          <a:off x="938084" y="1746047"/>
          <a:ext cx="10415717" cy="1483360"/>
        </p:xfrm>
        <a:graphic>
          <a:graphicData uri="http://schemas.openxmlformats.org/drawingml/2006/table">
            <a:tbl>
              <a:tblPr firstRow="1" bandRow="1">
                <a:tableStyleId>{5C22544A-7EE6-4342-B048-85BDC9FD1C3A}</a:tableStyleId>
              </a:tblPr>
              <a:tblGrid>
                <a:gridCol w="748277">
                  <a:extLst>
                    <a:ext uri="{9D8B030D-6E8A-4147-A177-3AD203B41FA5}">
                      <a16:colId xmlns:a16="http://schemas.microsoft.com/office/drawing/2014/main" val="20000"/>
                    </a:ext>
                  </a:extLst>
                </a:gridCol>
                <a:gridCol w="1648942">
                  <a:extLst>
                    <a:ext uri="{9D8B030D-6E8A-4147-A177-3AD203B41FA5}">
                      <a16:colId xmlns:a16="http://schemas.microsoft.com/office/drawing/2014/main" val="20001"/>
                    </a:ext>
                  </a:extLst>
                </a:gridCol>
                <a:gridCol w="1377536">
                  <a:extLst>
                    <a:ext uri="{9D8B030D-6E8A-4147-A177-3AD203B41FA5}">
                      <a16:colId xmlns:a16="http://schemas.microsoft.com/office/drawing/2014/main" val="20002"/>
                    </a:ext>
                  </a:extLst>
                </a:gridCol>
                <a:gridCol w="5560967">
                  <a:extLst>
                    <a:ext uri="{9D8B030D-6E8A-4147-A177-3AD203B41FA5}">
                      <a16:colId xmlns:a16="http://schemas.microsoft.com/office/drawing/2014/main" val="20003"/>
                    </a:ext>
                  </a:extLst>
                </a:gridCol>
                <a:gridCol w="1079995">
                  <a:extLst>
                    <a:ext uri="{9D8B030D-6E8A-4147-A177-3AD203B41FA5}">
                      <a16:colId xmlns:a16="http://schemas.microsoft.com/office/drawing/2014/main" val="20004"/>
                    </a:ext>
                  </a:extLst>
                </a:gridCol>
              </a:tblGrid>
              <a:tr h="370840">
                <a:tc>
                  <a:txBody>
                    <a:bodyPr/>
                    <a:lstStyle/>
                    <a:p>
                      <a:r>
                        <a:rPr lang="zh-CN" altLang="en-US" sz="1800" dirty="0" smtClean="0">
                          <a:latin typeface="微软雅黑" panose="020B0503020204020204" pitchFamily="34" charset="-122"/>
                          <a:ea typeface="微软雅黑" panose="020B0503020204020204" pitchFamily="34" charset="-122"/>
                        </a:rPr>
                        <a:t>排名</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参赛单位</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队伍名称</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报告题目</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报告人</a:t>
                      </a:r>
                      <a:endParaRPr lang="en-US" sz="18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370840">
                <a:tc>
                  <a:txBody>
                    <a:bodyPr/>
                    <a:lstStyle/>
                    <a:p>
                      <a:r>
                        <a:rPr lang="en-US" sz="1800" dirty="0" smtClean="0">
                          <a:latin typeface="微软雅黑" panose="020B0503020204020204" pitchFamily="34" charset="-122"/>
                          <a:ea typeface="微软雅黑" panose="020B0503020204020204" pitchFamily="34" charset="-122"/>
                        </a:rPr>
                        <a:t>1</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华南理工大学</a:t>
                      </a:r>
                      <a:endParaRPr lang="en-US" sz="1800" dirty="0">
                        <a:latin typeface="微软雅黑" panose="020B0503020204020204" pitchFamily="34" charset="-122"/>
                        <a:ea typeface="微软雅黑" panose="020B0503020204020204" pitchFamily="34" charset="-122"/>
                      </a:endParaRPr>
                    </a:p>
                  </a:txBody>
                  <a:tcPr/>
                </a:tc>
                <a:tc>
                  <a:txBody>
                    <a:bodyPr/>
                    <a:lstStyle/>
                    <a:p>
                      <a:r>
                        <a:rPr lang="en-US" sz="1800" dirty="0" err="1" smtClean="0">
                          <a:latin typeface="微软雅黑" panose="020B0503020204020204" pitchFamily="34" charset="-122"/>
                          <a:ea typeface="微软雅黑" panose="020B0503020204020204" pitchFamily="34" charset="-122"/>
                        </a:rPr>
                        <a:t>wzm</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基于</a:t>
                      </a:r>
                      <a:r>
                        <a:rPr lang="en-US" altLang="zh-CN" sz="1800" dirty="0" smtClean="0">
                          <a:latin typeface="微软雅黑" panose="020B0503020204020204" pitchFamily="34" charset="-122"/>
                          <a:ea typeface="微软雅黑" panose="020B0503020204020204" pitchFamily="34" charset="-122"/>
                        </a:rPr>
                        <a:t>BERT</a:t>
                      </a:r>
                      <a:r>
                        <a:rPr lang="zh-CN" altLang="en-US" sz="1800" dirty="0" smtClean="0">
                          <a:latin typeface="微软雅黑" panose="020B0503020204020204" pitchFamily="34" charset="-122"/>
                          <a:ea typeface="微软雅黑" panose="020B0503020204020204" pitchFamily="34" charset="-122"/>
                        </a:rPr>
                        <a:t>与模型融合的短文本分类方法</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吴梓明</a:t>
                      </a:r>
                      <a:endParaRPr lang="en-US" sz="18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1"/>
                  </a:ext>
                </a:extLst>
              </a:tr>
              <a:tr h="370840">
                <a:tc>
                  <a:txBody>
                    <a:bodyPr/>
                    <a:lstStyle/>
                    <a:p>
                      <a:r>
                        <a:rPr lang="en-US" sz="1800" dirty="0" smtClean="0">
                          <a:latin typeface="微软雅黑" panose="020B0503020204020204" pitchFamily="34" charset="-122"/>
                          <a:ea typeface="微软雅黑" panose="020B0503020204020204" pitchFamily="34" charset="-122"/>
                        </a:rPr>
                        <a:t>2</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大连理工大学</a:t>
                      </a:r>
                      <a:endParaRPr lang="en-US" sz="1800" dirty="0">
                        <a:latin typeface="微软雅黑" panose="020B0503020204020204" pitchFamily="34" charset="-122"/>
                        <a:ea typeface="微软雅黑" panose="020B0503020204020204" pitchFamily="34" charset="-122"/>
                      </a:endParaRPr>
                    </a:p>
                  </a:txBody>
                  <a:tcPr/>
                </a:tc>
                <a:tc>
                  <a:txBody>
                    <a:bodyPr/>
                    <a:lstStyle/>
                    <a:p>
                      <a:r>
                        <a:rPr lang="en-US" sz="1800" dirty="0" smtClean="0">
                          <a:latin typeface="微软雅黑" panose="020B0503020204020204" pitchFamily="34" charset="-122"/>
                          <a:ea typeface="微软雅黑" panose="020B0503020204020204" pitchFamily="34" charset="-122"/>
                        </a:rPr>
                        <a:t>DUTIR914</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一种基于预训练模型的医学短文本分类方法</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李孟颖</a:t>
                      </a:r>
                      <a:endParaRPr lang="en-US" sz="18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2"/>
                  </a:ext>
                </a:extLst>
              </a:tr>
              <a:tr h="370840">
                <a:tc>
                  <a:txBody>
                    <a:bodyPr/>
                    <a:lstStyle/>
                    <a:p>
                      <a:r>
                        <a:rPr lang="en-US" sz="1800" dirty="0" smtClean="0">
                          <a:latin typeface="微软雅黑" panose="020B0503020204020204" pitchFamily="34" charset="-122"/>
                          <a:ea typeface="微软雅黑" panose="020B0503020204020204" pitchFamily="34" charset="-122"/>
                        </a:rPr>
                        <a:t>3</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大连理工大学</a:t>
                      </a:r>
                      <a:endParaRPr lang="en-US" sz="1800" dirty="0">
                        <a:latin typeface="微软雅黑" panose="020B0503020204020204" pitchFamily="34" charset="-122"/>
                        <a:ea typeface="微软雅黑" panose="020B0503020204020204" pitchFamily="34" charset="-122"/>
                      </a:endParaRPr>
                    </a:p>
                  </a:txBody>
                  <a:tcPr/>
                </a:tc>
                <a:tc>
                  <a:txBody>
                    <a:bodyPr/>
                    <a:lstStyle/>
                    <a:p>
                      <a:r>
                        <a:rPr lang="en-US" sz="1800" dirty="0" smtClean="0">
                          <a:latin typeface="微软雅黑" panose="020B0503020204020204" pitchFamily="34" charset="-122"/>
                          <a:ea typeface="微软雅黑" panose="020B0503020204020204" pitchFamily="34" charset="-122"/>
                        </a:rPr>
                        <a:t>DUTIRTM</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基于</a:t>
                      </a:r>
                      <a:r>
                        <a:rPr lang="en-US" altLang="zh-CN" sz="1800" dirty="0" smtClean="0">
                          <a:latin typeface="微软雅黑" panose="020B0503020204020204" pitchFamily="34" charset="-122"/>
                          <a:ea typeface="微软雅黑" panose="020B0503020204020204" pitchFamily="34" charset="-122"/>
                        </a:rPr>
                        <a:t>BERT</a:t>
                      </a:r>
                      <a:r>
                        <a:rPr lang="zh-CN" altLang="en-US" sz="1800" dirty="0" smtClean="0">
                          <a:latin typeface="微软雅黑" panose="020B0503020204020204" pitchFamily="34" charset="-122"/>
                          <a:ea typeface="微软雅黑" panose="020B0503020204020204" pitchFamily="34" charset="-122"/>
                        </a:rPr>
                        <a:t>融合多特征的临床试验筛选标准短文本分类</a:t>
                      </a:r>
                      <a:endParaRPr lang="en-US" sz="1800" dirty="0">
                        <a:latin typeface="微软雅黑" panose="020B0503020204020204" pitchFamily="34" charset="-122"/>
                        <a:ea typeface="微软雅黑" panose="020B0503020204020204" pitchFamily="34" charset="-122"/>
                      </a:endParaRPr>
                    </a:p>
                  </a:txBody>
                  <a:tcPr/>
                </a:tc>
                <a:tc>
                  <a:txBody>
                    <a:bodyPr/>
                    <a:lstStyle/>
                    <a:p>
                      <a:r>
                        <a:rPr lang="zh-CN" altLang="en-US" sz="1800" dirty="0" smtClean="0">
                          <a:latin typeface="微软雅黑" panose="020B0503020204020204" pitchFamily="34" charset="-122"/>
                          <a:ea typeface="微软雅黑" panose="020B0503020204020204" pitchFamily="34" charset="-122"/>
                        </a:rPr>
                        <a:t>丁泽源</a:t>
                      </a:r>
                      <a:endParaRPr lang="en-US" sz="18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3"/>
                  </a:ext>
                </a:extLst>
              </a:tr>
            </a:tbl>
          </a:graphicData>
        </a:graphic>
      </p:graphicFrame>
      <p:sp>
        <p:nvSpPr>
          <p:cNvPr id="5" name="TextBox 4"/>
          <p:cNvSpPr txBox="1"/>
          <p:nvPr/>
        </p:nvSpPr>
        <p:spPr>
          <a:xfrm>
            <a:off x="838200" y="1379087"/>
            <a:ext cx="3012363"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a:latin typeface="微软雅黑" panose="020B0503020204020204" pitchFamily="34" charset="-122"/>
                <a:ea typeface="微软雅黑" panose="020B0503020204020204" pitchFamily="34" charset="-122"/>
              </a:rPr>
              <a:t>前三</a:t>
            </a:r>
            <a:r>
              <a:rPr lang="zh-CN" altLang="en-US" dirty="0" smtClean="0">
                <a:latin typeface="微软雅黑" panose="020B0503020204020204" pitchFamily="34" charset="-122"/>
                <a:ea typeface="微软雅黑" panose="020B0503020204020204" pitchFamily="34" charset="-122"/>
              </a:rPr>
              <a:t>名报告题目及作者：</a:t>
            </a:r>
            <a:endParaRPr 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838200" y="3296918"/>
            <a:ext cx="2319866" cy="369332"/>
          </a:xfrm>
          <a:prstGeom prst="rect">
            <a:avLst/>
          </a:prstGeom>
          <a:noFill/>
        </p:spPr>
        <p:txBody>
          <a:bodyPr wrap="none" rtlCol="0">
            <a:spAutoFit/>
          </a:bodyPr>
          <a:lstStyle/>
          <a:p>
            <a:pPr marL="285750" indent="-285750">
              <a:buFont typeface="Wingdings" panose="05000000000000000000" pitchFamily="2" charset="2"/>
              <a:buChar char="q"/>
            </a:pPr>
            <a:r>
              <a:rPr lang="zh-CN" altLang="en-US" dirty="0" smtClean="0">
                <a:latin typeface="微软雅黑" panose="020B0503020204020204" pitchFamily="34" charset="-122"/>
                <a:ea typeface="微软雅黑" panose="020B0503020204020204" pitchFamily="34" charset="-122"/>
              </a:rPr>
              <a:t>海报题目及作者：</a:t>
            </a:r>
            <a:endParaRPr lang="en-US" dirty="0">
              <a:latin typeface="微软雅黑" panose="020B0503020204020204" pitchFamily="34" charset="-122"/>
              <a:ea typeface="微软雅黑" panose="020B0503020204020204" pitchFamily="34" charset="-122"/>
            </a:endParaRPr>
          </a:p>
        </p:txBody>
      </p:sp>
      <p:graphicFrame>
        <p:nvGraphicFramePr>
          <p:cNvPr id="7" name="Table 6"/>
          <p:cNvGraphicFramePr>
            <a:graphicFrameLocks noGrp="1"/>
          </p:cNvGraphicFramePr>
          <p:nvPr/>
        </p:nvGraphicFramePr>
        <p:xfrm>
          <a:off x="938084" y="3680912"/>
          <a:ext cx="10476476" cy="2987040"/>
        </p:xfrm>
        <a:graphic>
          <a:graphicData uri="http://schemas.openxmlformats.org/drawingml/2006/table">
            <a:tbl>
              <a:tblPr firstRow="1" bandRow="1">
                <a:tableStyleId>{5C22544A-7EE6-4342-B048-85BDC9FD1C3A}</a:tableStyleId>
              </a:tblPr>
              <a:tblGrid>
                <a:gridCol w="649605">
                  <a:extLst>
                    <a:ext uri="{9D8B030D-6E8A-4147-A177-3AD203B41FA5}">
                      <a16:colId xmlns:a16="http://schemas.microsoft.com/office/drawing/2014/main" val="20000"/>
                    </a:ext>
                  </a:extLst>
                </a:gridCol>
                <a:gridCol w="2468873">
                  <a:extLst>
                    <a:ext uri="{9D8B030D-6E8A-4147-A177-3AD203B41FA5}">
                      <a16:colId xmlns:a16="http://schemas.microsoft.com/office/drawing/2014/main" val="20001"/>
                    </a:ext>
                  </a:extLst>
                </a:gridCol>
                <a:gridCol w="1346711">
                  <a:extLst>
                    <a:ext uri="{9D8B030D-6E8A-4147-A177-3AD203B41FA5}">
                      <a16:colId xmlns:a16="http://schemas.microsoft.com/office/drawing/2014/main" val="20002"/>
                    </a:ext>
                  </a:extLst>
                </a:gridCol>
                <a:gridCol w="2820598">
                  <a:extLst>
                    <a:ext uri="{9D8B030D-6E8A-4147-A177-3AD203B41FA5}">
                      <a16:colId xmlns:a16="http://schemas.microsoft.com/office/drawing/2014/main" val="20003"/>
                    </a:ext>
                  </a:extLst>
                </a:gridCol>
                <a:gridCol w="3190689">
                  <a:extLst>
                    <a:ext uri="{9D8B030D-6E8A-4147-A177-3AD203B41FA5}">
                      <a16:colId xmlns:a16="http://schemas.microsoft.com/office/drawing/2014/main" val="20004"/>
                    </a:ext>
                  </a:extLst>
                </a:gridCol>
              </a:tblGrid>
              <a:tr h="241498">
                <a:tc>
                  <a:txBody>
                    <a:bodyPr/>
                    <a:lstStyle/>
                    <a:p>
                      <a:r>
                        <a:rPr lang="zh-CN" altLang="en-US" sz="1600" dirty="0" smtClean="0">
                          <a:latin typeface="微软雅黑" panose="020B0503020204020204" pitchFamily="34" charset="-122"/>
                          <a:ea typeface="微软雅黑" panose="020B0503020204020204" pitchFamily="34" charset="-122"/>
                        </a:rPr>
                        <a:t>排名</a:t>
                      </a:r>
                      <a:endParaRPr lang="en-US" sz="1600" dirty="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pitchFamily="34" charset="-122"/>
                          <a:ea typeface="微软雅黑" panose="020B0503020204020204" pitchFamily="34" charset="-122"/>
                        </a:rPr>
                        <a:t>参赛单位</a:t>
                      </a:r>
                      <a:endParaRPr lang="en-US" sz="1600" dirty="0" smtClean="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pitchFamily="34" charset="-122"/>
                          <a:ea typeface="微软雅黑" panose="020B0503020204020204" pitchFamily="34" charset="-122"/>
                        </a:rPr>
                        <a:t>队伍名称</a:t>
                      </a:r>
                      <a:endParaRPr lang="en-US" sz="1600" dirty="0" smtClean="0">
                        <a:latin typeface="微软雅黑" panose="020B0503020204020204" pitchFamily="34" charset="-122"/>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dirty="0" smtClean="0">
                          <a:latin typeface="微软雅黑" panose="020B0503020204020204" pitchFamily="34" charset="-122"/>
                          <a:ea typeface="微软雅黑" panose="020B0503020204020204" pitchFamily="34" charset="-122"/>
                        </a:rPr>
                        <a:t>作者</a:t>
                      </a:r>
                      <a:endParaRPr lang="en-US" sz="1600" dirty="0" smtClean="0">
                        <a:latin typeface="微软雅黑" panose="020B0503020204020204" pitchFamily="34" charset="-122"/>
                        <a:ea typeface="微软雅黑" panose="020B0503020204020204" pitchFamily="34" charset="-122"/>
                      </a:endParaRPr>
                    </a:p>
                  </a:txBody>
                  <a:tcPr/>
                </a:tc>
                <a:tc>
                  <a:txBody>
                    <a:bodyPr/>
                    <a:lstStyle/>
                    <a:p>
                      <a:r>
                        <a:rPr lang="zh-CN" altLang="en-US" sz="1600" dirty="0" smtClean="0">
                          <a:latin typeface="微软雅黑" panose="020B0503020204020204" pitchFamily="34" charset="-122"/>
                          <a:ea typeface="微软雅黑" panose="020B0503020204020204" pitchFamily="34" charset="-122"/>
                        </a:rPr>
                        <a:t>海报题目</a:t>
                      </a:r>
                      <a:endParaRPr lang="en-US" sz="1600" dirty="0">
                        <a:latin typeface="微软雅黑" panose="020B0503020204020204" pitchFamily="34" charset="-122"/>
                        <a:ea typeface="微软雅黑" panose="020B0503020204020204" pitchFamily="34" charset="-122"/>
                      </a:endParaRPr>
                    </a:p>
                  </a:txBody>
                  <a:tcPr/>
                </a:tc>
                <a:extLst>
                  <a:ext uri="{0D108BD9-81ED-4DB2-BD59-A6C34878D82A}">
                    <a16:rowId xmlns:a16="http://schemas.microsoft.com/office/drawing/2014/main" val="10000"/>
                  </a:ext>
                </a:extLst>
              </a:tr>
              <a:tr h="344135">
                <a:tc>
                  <a:txBody>
                    <a:bodyPr/>
                    <a:lstStyle/>
                    <a:p>
                      <a:r>
                        <a:rPr lang="en-US" sz="1600" dirty="0" smtClean="0">
                          <a:latin typeface="微软雅黑" panose="020B0503020204020204" pitchFamily="34" charset="-122"/>
                          <a:ea typeface="微软雅黑" panose="020B0503020204020204" pitchFamily="34" charset="-122"/>
                        </a:rPr>
                        <a:t>4</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中山大学</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好果汁队</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潘智伟，舒丁飞</a:t>
                      </a:r>
                    </a:p>
                  </a:txBody>
                  <a:tcPr marL="7620" marR="7620" marT="7620" marB="0"/>
                </a:tc>
                <a:tc>
                  <a:txBody>
                    <a:bodyPr/>
                    <a:lstStyle/>
                    <a:p>
                      <a:pPr algn="l" fontAlgn="b"/>
                      <a:r>
                        <a:rPr lang="zh-CN" altLang="en-US" sz="1600" kern="1200">
                          <a:solidFill>
                            <a:schemeClr val="dk1"/>
                          </a:solidFill>
                          <a:latin typeface="微软雅黑" panose="020B0503020204020204" pitchFamily="34" charset="-122"/>
                          <a:ea typeface="微软雅黑" panose="020B0503020204020204" pitchFamily="34" charset="-122"/>
                          <a:cs typeface="+mn-cs"/>
                        </a:rPr>
                        <a:t>基于多模型集成学习的临床试验筛选标准短文本分类</a:t>
                      </a:r>
                    </a:p>
                  </a:txBody>
                  <a:tcPr marL="7620" marR="7620" marT="7620" marB="0"/>
                </a:tc>
                <a:extLst>
                  <a:ext uri="{0D108BD9-81ED-4DB2-BD59-A6C34878D82A}">
                    <a16:rowId xmlns:a16="http://schemas.microsoft.com/office/drawing/2014/main" val="10001"/>
                  </a:ext>
                </a:extLst>
              </a:tr>
              <a:tr h="344135">
                <a:tc>
                  <a:txBody>
                    <a:bodyPr/>
                    <a:lstStyle/>
                    <a:p>
                      <a:r>
                        <a:rPr lang="en-US" sz="1600" dirty="0" smtClean="0">
                          <a:latin typeface="微软雅黑" panose="020B0503020204020204" pitchFamily="34" charset="-122"/>
                          <a:ea typeface="微软雅黑" panose="020B0503020204020204" pitchFamily="34" charset="-122"/>
                        </a:rPr>
                        <a:t>5</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中国医学科学院 </a:t>
                      </a:r>
                      <a:endParaRPr lang="en-US" altLang="zh-CN" sz="1600" kern="1200" dirty="0" smtClean="0">
                        <a:solidFill>
                          <a:schemeClr val="dk1"/>
                        </a:solidFill>
                        <a:latin typeface="微软雅黑" panose="020B0503020204020204" pitchFamily="34" charset="-122"/>
                        <a:ea typeface="微软雅黑" panose="020B0503020204020204" pitchFamily="34" charset="-122"/>
                        <a:cs typeface="+mn-cs"/>
                      </a:endParaRPr>
                    </a:p>
                    <a:p>
                      <a:pPr algn="l" fontAlgn="b"/>
                      <a:r>
                        <a:rPr lang="zh-CN" altLang="en-US" sz="1600" kern="1200" dirty="0" smtClean="0">
                          <a:solidFill>
                            <a:schemeClr val="dk1"/>
                          </a:solidFill>
                          <a:latin typeface="微软雅黑" panose="020B0503020204020204" pitchFamily="34" charset="-122"/>
                          <a:ea typeface="微软雅黑" panose="020B0503020204020204" pitchFamily="34" charset="-122"/>
                          <a:cs typeface="+mn-cs"/>
                        </a:rPr>
                        <a:t>医</a:t>
                      </a:r>
                      <a:r>
                        <a:rPr lang="zh-CN" altLang="en-US" sz="1600" kern="1200" dirty="0">
                          <a:solidFill>
                            <a:schemeClr val="dk1"/>
                          </a:solidFill>
                          <a:latin typeface="微软雅黑" panose="020B0503020204020204" pitchFamily="34" charset="-122"/>
                          <a:ea typeface="微软雅黑" panose="020B0503020204020204" pitchFamily="34" charset="-122"/>
                          <a:cs typeface="+mn-cs"/>
                        </a:rPr>
                        <a:t>学信息研究所</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努力！奋斗！</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杨飞洪，李姣</a:t>
                      </a:r>
                    </a:p>
                  </a:txBody>
                  <a:tcPr marL="7620" marR="7620" marT="7620" marB="0"/>
                </a:tc>
                <a:tc>
                  <a:txBody>
                    <a:bodyPr/>
                    <a:lstStyle/>
                    <a:p>
                      <a:pPr algn="l" fontAlgn="b"/>
                      <a:r>
                        <a:rPr lang="zh-CN" altLang="en-US" sz="1600" kern="1200">
                          <a:solidFill>
                            <a:schemeClr val="dk1"/>
                          </a:solidFill>
                          <a:latin typeface="微软雅黑" panose="020B0503020204020204" pitchFamily="34" charset="-122"/>
                          <a:ea typeface="微软雅黑" panose="020B0503020204020204" pitchFamily="34" charset="-122"/>
                          <a:cs typeface="+mn-cs"/>
                        </a:rPr>
                        <a:t>基于</a:t>
                      </a:r>
                      <a:r>
                        <a:rPr lang="en-US" altLang="zh-CN" sz="1600" kern="1200">
                          <a:solidFill>
                            <a:schemeClr val="dk1"/>
                          </a:solidFill>
                          <a:latin typeface="微软雅黑" panose="020B0503020204020204" pitchFamily="34" charset="-122"/>
                          <a:ea typeface="微软雅黑" panose="020B0503020204020204" pitchFamily="34" charset="-122"/>
                          <a:cs typeface="+mn-cs"/>
                        </a:rPr>
                        <a:t>BERT</a:t>
                      </a:r>
                      <a:r>
                        <a:rPr lang="zh-CN" altLang="en-US" sz="1600" kern="1200">
                          <a:solidFill>
                            <a:schemeClr val="dk1"/>
                          </a:solidFill>
                          <a:latin typeface="微软雅黑" panose="020B0503020204020204" pitchFamily="34" charset="-122"/>
                          <a:ea typeface="微软雅黑" panose="020B0503020204020204" pitchFamily="34" charset="-122"/>
                          <a:cs typeface="+mn-cs"/>
                        </a:rPr>
                        <a:t>模型的临床试验筛选短文本分类</a:t>
                      </a:r>
                    </a:p>
                  </a:txBody>
                  <a:tcPr marL="7620" marR="7620" marT="7620" marB="0"/>
                </a:tc>
                <a:extLst>
                  <a:ext uri="{0D108BD9-81ED-4DB2-BD59-A6C34878D82A}">
                    <a16:rowId xmlns:a16="http://schemas.microsoft.com/office/drawing/2014/main" val="10002"/>
                  </a:ext>
                </a:extLst>
              </a:tr>
              <a:tr h="344135">
                <a:tc>
                  <a:txBody>
                    <a:bodyPr/>
                    <a:lstStyle/>
                    <a:p>
                      <a:r>
                        <a:rPr lang="en-US" sz="1600" dirty="0" smtClean="0">
                          <a:latin typeface="微软雅黑" panose="020B0503020204020204" pitchFamily="34" charset="-122"/>
                          <a:ea typeface="微软雅黑" panose="020B0503020204020204" pitchFamily="34" charset="-122"/>
                        </a:rPr>
                        <a:t>6</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北京中科凡语科技有限公司</a:t>
                      </a:r>
                    </a:p>
                  </a:txBody>
                  <a:tcPr marL="7620" marR="7620" marT="7620" marB="0"/>
                </a:tc>
                <a:tc>
                  <a:txBody>
                    <a:bodyPr/>
                    <a:lstStyle/>
                    <a:p>
                      <a:pPr algn="l" fontAlgn="b"/>
                      <a:r>
                        <a:rPr lang="en-US" sz="1600" kern="1200" dirty="0">
                          <a:solidFill>
                            <a:schemeClr val="dk1"/>
                          </a:solidFill>
                          <a:latin typeface="微软雅黑" panose="020B0503020204020204" pitchFamily="34" charset="-122"/>
                          <a:ea typeface="微软雅黑" panose="020B0503020204020204" pitchFamily="34" charset="-122"/>
                          <a:cs typeface="+mn-cs"/>
                        </a:rPr>
                        <a:t>mini batch</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王克欣，张萌、王祥宇、付西娜、于志鹏</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多模型融合的文本分类算法在临床试验筛选中的应用</a:t>
                      </a:r>
                    </a:p>
                  </a:txBody>
                  <a:tcPr marL="7620" marR="7620" marT="7620" marB="0"/>
                </a:tc>
                <a:extLst>
                  <a:ext uri="{0D108BD9-81ED-4DB2-BD59-A6C34878D82A}">
                    <a16:rowId xmlns:a16="http://schemas.microsoft.com/office/drawing/2014/main" val="10003"/>
                  </a:ext>
                </a:extLst>
              </a:tr>
              <a:tr h="344135">
                <a:tc>
                  <a:txBody>
                    <a:bodyPr/>
                    <a:lstStyle/>
                    <a:p>
                      <a:r>
                        <a:rPr lang="en-US" sz="1600" dirty="0" smtClean="0">
                          <a:latin typeface="微软雅黑" panose="020B0503020204020204" pitchFamily="34" charset="-122"/>
                          <a:ea typeface="微软雅黑" panose="020B0503020204020204" pitchFamily="34" charset="-122"/>
                        </a:rPr>
                        <a:t>7</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中南大学</a:t>
                      </a:r>
                    </a:p>
                  </a:txBody>
                  <a:tcPr marL="7620" marR="7620" marT="7620" marB="0"/>
                </a:tc>
                <a:tc>
                  <a:txBody>
                    <a:bodyPr/>
                    <a:lstStyle/>
                    <a:p>
                      <a:pPr algn="l" fontAlgn="b"/>
                      <a:r>
                        <a:rPr lang="en-US" sz="1600" kern="1200" dirty="0">
                          <a:solidFill>
                            <a:schemeClr val="dk1"/>
                          </a:solidFill>
                          <a:latin typeface="微软雅黑" panose="020B0503020204020204" pitchFamily="34" charset="-122"/>
                          <a:ea typeface="微软雅黑" panose="020B0503020204020204" pitchFamily="34" charset="-122"/>
                          <a:cs typeface="+mn-cs"/>
                        </a:rPr>
                        <a:t>Morning Tea</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伍逸凡，余颖 ，李敏</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基于不同词向量特征的临床试验筛选标准短文本分类</a:t>
                      </a:r>
                    </a:p>
                  </a:txBody>
                  <a:tcPr marL="7620" marR="7620" marT="7620" marB="0"/>
                </a:tc>
                <a:extLst>
                  <a:ext uri="{0D108BD9-81ED-4DB2-BD59-A6C34878D82A}">
                    <a16:rowId xmlns:a16="http://schemas.microsoft.com/office/drawing/2014/main" val="10004"/>
                  </a:ext>
                </a:extLst>
              </a:tr>
              <a:tr h="241498">
                <a:tc>
                  <a:txBody>
                    <a:bodyPr/>
                    <a:lstStyle/>
                    <a:p>
                      <a:r>
                        <a:rPr lang="en-US" sz="1600" dirty="0" smtClean="0">
                          <a:latin typeface="微软雅黑" panose="020B0503020204020204" pitchFamily="34" charset="-122"/>
                          <a:ea typeface="微软雅黑" panose="020B0503020204020204" pitchFamily="34" charset="-122"/>
                        </a:rPr>
                        <a:t>8</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a:solidFill>
                            <a:schemeClr val="dk1"/>
                          </a:solidFill>
                          <a:latin typeface="微软雅黑" panose="020B0503020204020204" pitchFamily="34" charset="-122"/>
                          <a:ea typeface="微软雅黑" panose="020B0503020204020204" pitchFamily="34" charset="-122"/>
                          <a:cs typeface="+mn-cs"/>
                        </a:rPr>
                        <a:t>郑州大学</a:t>
                      </a:r>
                    </a:p>
                  </a:txBody>
                  <a:tcPr marL="7620" marR="7620" marT="7620" marB="0"/>
                </a:tc>
                <a:tc>
                  <a:txBody>
                    <a:bodyPr/>
                    <a:lstStyle/>
                    <a:p>
                      <a:pPr algn="l" fontAlgn="b"/>
                      <a:r>
                        <a:rPr lang="en-US" sz="1600" kern="1200" dirty="0" err="1">
                          <a:solidFill>
                            <a:schemeClr val="dk1"/>
                          </a:solidFill>
                          <a:latin typeface="微软雅黑" panose="020B0503020204020204" pitchFamily="34" charset="-122"/>
                          <a:ea typeface="微软雅黑" panose="020B0503020204020204" pitchFamily="34" charset="-122"/>
                          <a:cs typeface="+mn-cs"/>
                        </a:rPr>
                        <a:t>zzunlp</a:t>
                      </a:r>
                      <a:endParaRPr lang="en-US" sz="1600" kern="1200" dirty="0">
                        <a:solidFill>
                          <a:schemeClr val="dk1"/>
                        </a:solidFill>
                        <a:latin typeface="微软雅黑" panose="020B0503020204020204" pitchFamily="34" charset="-122"/>
                        <a:ea typeface="微软雅黑" panose="020B0503020204020204" pitchFamily="34" charset="-122"/>
                        <a:cs typeface="+mn-cs"/>
                      </a:endParaRP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蔡林坤，刘涛</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临床试验筛选标准短文本分类</a:t>
                      </a:r>
                    </a:p>
                  </a:txBody>
                  <a:tcPr marL="7620" marR="7620" marT="7620" marB="0"/>
                </a:tc>
                <a:extLst>
                  <a:ext uri="{0D108BD9-81ED-4DB2-BD59-A6C34878D82A}">
                    <a16:rowId xmlns:a16="http://schemas.microsoft.com/office/drawing/2014/main" val="10005"/>
                  </a:ext>
                </a:extLst>
              </a:tr>
              <a:tr h="241498">
                <a:tc>
                  <a:txBody>
                    <a:bodyPr/>
                    <a:lstStyle/>
                    <a:p>
                      <a:r>
                        <a:rPr lang="en-US" sz="1600" dirty="0" smtClean="0">
                          <a:latin typeface="微软雅黑" panose="020B0503020204020204" pitchFamily="34" charset="-122"/>
                          <a:ea typeface="微软雅黑" panose="020B0503020204020204" pitchFamily="34" charset="-122"/>
                        </a:rPr>
                        <a:t>9</a:t>
                      </a:r>
                      <a:endParaRPr lang="en-US" sz="1600" dirty="0">
                        <a:latin typeface="微软雅黑" panose="020B0503020204020204" pitchFamily="34" charset="-122"/>
                        <a:ea typeface="微软雅黑" panose="020B0503020204020204" pitchFamily="34" charset="-122"/>
                      </a:endParaRPr>
                    </a:p>
                  </a:txBody>
                  <a:tcPr/>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新疆大学</a:t>
                      </a:r>
                    </a:p>
                  </a:txBody>
                  <a:tcPr marL="7620" marR="7620" marT="7620" marB="0"/>
                </a:tc>
                <a:tc>
                  <a:txBody>
                    <a:bodyPr/>
                    <a:lstStyle/>
                    <a:p>
                      <a:pPr algn="l" fontAlgn="b"/>
                      <a:r>
                        <a:rPr lang="en-US" sz="1600" kern="1200" dirty="0">
                          <a:solidFill>
                            <a:schemeClr val="dk1"/>
                          </a:solidFill>
                          <a:latin typeface="微软雅黑" panose="020B0503020204020204" pitchFamily="34" charset="-122"/>
                          <a:ea typeface="微软雅黑" panose="020B0503020204020204" pitchFamily="34" charset="-122"/>
                          <a:cs typeface="+mn-cs"/>
                        </a:rPr>
                        <a:t>A&amp;D</a:t>
                      </a:r>
                    </a:p>
                  </a:txBody>
                  <a:tcPr marL="7620" marR="7620" marT="7620" marB="0"/>
                </a:tc>
                <a:tc>
                  <a:txBody>
                    <a:bodyPr/>
                    <a:lstStyle/>
                    <a:p>
                      <a:pPr algn="l" fontAlgn="b"/>
                      <a:r>
                        <a:rPr lang="zh-CN" altLang="en-US" sz="1600" kern="1200" dirty="0">
                          <a:solidFill>
                            <a:schemeClr val="dk1"/>
                          </a:solidFill>
                          <a:latin typeface="微软雅黑" panose="020B0503020204020204" pitchFamily="34" charset="-122"/>
                          <a:ea typeface="微软雅黑" panose="020B0503020204020204" pitchFamily="34" charset="-122"/>
                          <a:cs typeface="+mn-cs"/>
                        </a:rPr>
                        <a:t>阿依古丽</a:t>
                      </a:r>
                      <a:r>
                        <a:rPr lang="en-US" altLang="zh-CN" sz="1600" kern="1200" dirty="0">
                          <a:solidFill>
                            <a:schemeClr val="dk1"/>
                          </a:solidFill>
                          <a:latin typeface="微软雅黑" panose="020B0503020204020204" pitchFamily="34" charset="-122"/>
                          <a:ea typeface="微软雅黑" panose="020B0503020204020204" pitchFamily="34" charset="-122"/>
                          <a:cs typeface="+mn-cs"/>
                        </a:rPr>
                        <a:t>·</a:t>
                      </a:r>
                      <a:r>
                        <a:rPr lang="zh-CN" altLang="en-US" sz="1600" kern="1200" dirty="0">
                          <a:solidFill>
                            <a:schemeClr val="dk1"/>
                          </a:solidFill>
                          <a:latin typeface="微软雅黑" panose="020B0503020204020204" pitchFamily="34" charset="-122"/>
                          <a:ea typeface="微软雅黑" panose="020B0503020204020204" pitchFamily="34" charset="-122"/>
                          <a:cs typeface="+mn-cs"/>
                        </a:rPr>
                        <a:t>哈力克，吴迪、李磊</a:t>
                      </a:r>
                    </a:p>
                  </a:txBody>
                  <a:tcPr marL="7620" marR="7620" marT="7620" marB="0"/>
                </a:tc>
                <a:tc>
                  <a:txBody>
                    <a:bodyPr/>
                    <a:lstStyle/>
                    <a:p>
                      <a:pPr algn="l" fontAlgn="b"/>
                      <a:r>
                        <a:rPr lang="zh-CN" altLang="en-US" sz="1600" kern="1200" dirty="0" smtClean="0">
                          <a:solidFill>
                            <a:schemeClr val="dk1"/>
                          </a:solidFill>
                          <a:latin typeface="微软雅黑" panose="020B0503020204020204" pitchFamily="34" charset="-122"/>
                          <a:ea typeface="微软雅黑" panose="020B0503020204020204" pitchFamily="34" charset="-122"/>
                          <a:cs typeface="+mn-cs"/>
                        </a:rPr>
                        <a:t>基于</a:t>
                      </a:r>
                      <a:r>
                        <a:rPr lang="en-US" sz="1600" kern="1200" dirty="0" smtClean="0">
                          <a:solidFill>
                            <a:schemeClr val="dk1"/>
                          </a:solidFill>
                          <a:latin typeface="微软雅黑" panose="020B0503020204020204" pitchFamily="34" charset="-122"/>
                          <a:ea typeface="微软雅黑" panose="020B0503020204020204" pitchFamily="34" charset="-122"/>
                          <a:cs typeface="+mn-cs"/>
                        </a:rPr>
                        <a:t>ERNIE</a:t>
                      </a:r>
                      <a:r>
                        <a:rPr lang="zh-CN" altLang="en-US" sz="1600" kern="1200" dirty="0" smtClean="0">
                          <a:solidFill>
                            <a:schemeClr val="dk1"/>
                          </a:solidFill>
                          <a:latin typeface="微软雅黑" panose="020B0503020204020204" pitchFamily="34" charset="-122"/>
                          <a:ea typeface="微软雅黑" panose="020B0503020204020204" pitchFamily="34" charset="-122"/>
                          <a:cs typeface="+mn-cs"/>
                        </a:rPr>
                        <a:t>的文本分类</a:t>
                      </a:r>
                      <a:endParaRPr lang="en-US" sz="1600" kern="1200" dirty="0">
                        <a:solidFill>
                          <a:schemeClr val="dk1"/>
                        </a:solidFill>
                        <a:latin typeface="微软雅黑" panose="020B0503020204020204" pitchFamily="34" charset="-122"/>
                        <a:ea typeface="微软雅黑" panose="020B0503020204020204" pitchFamily="34" charset="-122"/>
                        <a:cs typeface="+mn-cs"/>
                      </a:endParaRPr>
                    </a:p>
                  </a:txBody>
                  <a:tcPr marL="7620" marR="7620" marT="7620" marB="0"/>
                </a:tc>
                <a:extLst>
                  <a:ext uri="{0D108BD9-81ED-4DB2-BD59-A6C34878D82A}">
                    <a16:rowId xmlns:a16="http://schemas.microsoft.com/office/drawing/2014/main" val="10006"/>
                  </a:ext>
                </a:extLst>
              </a:tr>
            </a:tbl>
          </a:graphicData>
        </a:graphic>
      </p:graphicFrame>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10" name="Slide Number Placeholder 9"/>
          <p:cNvSpPr>
            <a:spLocks noGrp="1"/>
          </p:cNvSpPr>
          <p:nvPr>
            <p:ph type="sldNum" sz="quarter" idx="12"/>
          </p:nvPr>
        </p:nvSpPr>
        <p:spPr/>
        <p:txBody>
          <a:bodyPr/>
          <a:lstStyle/>
          <a:p>
            <a:fld id="{9AA7C5AE-1BEB-43AF-A100-009AA0021FD0}" type="slidenum">
              <a:rPr lang="en-US" smtClean="0"/>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r="34491"/>
          <a:stretch>
            <a:fillRect/>
          </a:stretch>
        </p:blipFill>
        <p:spPr>
          <a:xfrm>
            <a:off x="-1" y="0"/>
            <a:ext cx="12188859" cy="6858000"/>
          </a:xfrm>
          <a:prstGeom prst="rect">
            <a:avLst/>
          </a:prstGeom>
        </p:spPr>
      </p:pic>
      <p:sp>
        <p:nvSpPr>
          <p:cNvPr id="7" name="Shape 443"/>
          <p:cNvSpPr/>
          <p:nvPr/>
        </p:nvSpPr>
        <p:spPr>
          <a:xfrm>
            <a:off x="-3143" y="117146"/>
            <a:ext cx="12192000" cy="6726999"/>
          </a:xfrm>
          <a:prstGeom prst="rect">
            <a:avLst/>
          </a:prstGeom>
          <a:solidFill>
            <a:schemeClr val="lt1">
              <a:alpha val="70980"/>
            </a:schemeClr>
          </a:solidFill>
          <a:ln>
            <a:noFill/>
          </a:ln>
        </p:spPr>
        <p:txBody>
          <a:bodyPr lIns="91425" tIns="45700" rIns="91425" bIns="45700" anchor="ctr" anchorCtr="0">
            <a:noAutofit/>
          </a:bodyPr>
          <a:lstStyle/>
          <a:p>
            <a:pPr marL="0" marR="0" lvl="0" indent="0" algn="ctr" rtl="0">
              <a:spcBef>
                <a:spcPts val="0"/>
              </a:spcBef>
              <a:buNone/>
            </a:pPr>
            <a:endParaRPr sz="4800" dirty="0">
              <a:solidFill>
                <a:schemeClr val="lt1"/>
              </a:solidFill>
              <a:latin typeface="Montserrat" panose="02000505000000020004"/>
              <a:ea typeface="Montserrat" panose="02000505000000020004"/>
              <a:cs typeface="Montserrat" panose="02000505000000020004"/>
              <a:sym typeface="Montserrat" panose="02000505000000020004"/>
            </a:endParaRPr>
          </a:p>
        </p:txBody>
      </p:sp>
      <p:sp>
        <p:nvSpPr>
          <p:cNvPr id="2" name="Title 1"/>
          <p:cNvSpPr>
            <a:spLocks noGrp="1"/>
          </p:cNvSpPr>
          <p:nvPr>
            <p:ph type="ctrTitle"/>
          </p:nvPr>
        </p:nvSpPr>
        <p:spPr>
          <a:xfrm>
            <a:off x="350983" y="1725106"/>
            <a:ext cx="11563926" cy="2387600"/>
          </a:xfrm>
        </p:spPr>
        <p:txBody>
          <a:bodyPr anchor="t">
            <a:normAutofit fontScale="90000"/>
          </a:bodyPr>
          <a:lstStyle/>
          <a:p>
            <a:pPr>
              <a:lnSpc>
                <a:spcPct val="150000"/>
              </a:lnSpc>
              <a:spcBef>
                <a:spcPts val="1800"/>
              </a:spcBef>
              <a:spcAft>
                <a:spcPts val="1200"/>
              </a:spcAft>
            </a:pPr>
            <a:r>
              <a:rPr lang="zh-CN" altLang="en-US"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sz="5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五届中国健康信息处理会议</a:t>
            </a:r>
            <a:r>
              <a:rPr lang="en-US" altLang="zh-CN"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CHIP2019</a:t>
            </a:r>
            <a:br>
              <a:rPr lang="en-US" altLang="zh-CN"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br>
            <a:r>
              <a:rPr lang="zh-CN" altLang="en-US" sz="5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评测竞赛  整体报告</a:t>
            </a:r>
            <a:endParaRPr lang="en-US" sz="5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 name="Subtitle 2"/>
          <p:cNvSpPr>
            <a:spLocks noGrp="1"/>
          </p:cNvSpPr>
          <p:nvPr>
            <p:ph type="subTitle" idx="1"/>
          </p:nvPr>
        </p:nvSpPr>
        <p:spPr>
          <a:xfrm>
            <a:off x="1560946" y="4664221"/>
            <a:ext cx="9144000" cy="1655762"/>
          </a:xfrm>
        </p:spPr>
        <p:txBody>
          <a:bodyPr>
            <a:normAutofit/>
          </a:bodyPr>
          <a:lstStyle/>
          <a:p>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评测主席：雷健波 李作峰</a:t>
            </a:r>
            <a:endPar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endParaRPr>
          </a:p>
          <a:p>
            <a:r>
              <a:rPr 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2019</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年</a:t>
            </a:r>
            <a:r>
              <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11</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月</a:t>
            </a:r>
            <a:r>
              <a:rPr lang="en-US" altLang="zh-CN"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24</a:t>
            </a:r>
            <a:r>
              <a:rPr lang="zh-CN" altLang="en-US" sz="36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日，广州</a:t>
            </a:r>
            <a:endParaRPr lang="en-US" sz="3600" b="1" dirty="0">
              <a:solidFill>
                <a:srgbClr val="0070C0"/>
              </a:solidFill>
              <a:latin typeface="Arial" panose="020B0604020202020204" pitchFamily="34" charset="0"/>
              <a:ea typeface="微软雅黑" panose="020B0503020204020204" pitchFamily="34" charset="-122"/>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79454" y="0"/>
            <a:ext cx="1812546" cy="179185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solidFill>
                  <a:srgbClr val="0070C0"/>
                </a:solidFill>
                <a:latin typeface="微软雅黑" panose="020B0503020204020204" pitchFamily="34" charset="-122"/>
                <a:ea typeface="微软雅黑" panose="020B0503020204020204" pitchFamily="34" charset="-122"/>
              </a:rPr>
              <a:t>评测任务</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normAutofit/>
          </a:bodyPr>
          <a:lstStyle/>
          <a:p>
            <a:r>
              <a:rPr lang="zh-CN" altLang="en-US" dirty="0">
                <a:solidFill>
                  <a:srgbClr val="0070C0"/>
                </a:solidFill>
                <a:latin typeface="微软雅黑" panose="020B0503020204020204" pitchFamily="34" charset="-122"/>
                <a:ea typeface="微软雅黑" panose="020B0503020204020204" pitchFamily="34" charset="-122"/>
              </a:rPr>
              <a:t>评测一：临床术语标准化任</a:t>
            </a:r>
            <a:r>
              <a:rPr lang="zh-CN" altLang="en-US" dirty="0" smtClean="0">
                <a:solidFill>
                  <a:srgbClr val="0070C0"/>
                </a:solidFill>
                <a:latin typeface="微软雅黑" panose="020B0503020204020204" pitchFamily="34" charset="-122"/>
                <a:ea typeface="微软雅黑" panose="020B0503020204020204" pitchFamily="34" charset="-122"/>
              </a:rPr>
              <a:t>务</a:t>
            </a:r>
            <a:endParaRPr lang="en-US" altLang="zh-CN" dirty="0" smtClean="0">
              <a:solidFill>
                <a:srgbClr val="0070C0"/>
              </a:solidFill>
              <a:latin typeface="微软雅黑" panose="020B0503020204020204" pitchFamily="34" charset="-122"/>
              <a:ea typeface="微软雅黑" panose="020B0503020204020204" pitchFamily="34" charset="-122"/>
            </a:endParaRPr>
          </a:p>
          <a:p>
            <a:pPr lvl="2"/>
            <a:r>
              <a:rPr lang="zh-CN" altLang="en-US" dirty="0" smtClean="0">
                <a:latin typeface="微软雅黑" panose="020B0503020204020204" pitchFamily="34" charset="-122"/>
                <a:ea typeface="微软雅黑" panose="020B0503020204020204" pitchFamily="34" charset="-122"/>
              </a:rPr>
              <a:t>汤</a:t>
            </a:r>
            <a:r>
              <a:rPr lang="zh-CN" altLang="en-US" dirty="0">
                <a:latin typeface="微软雅黑" panose="020B0503020204020204" pitchFamily="34" charset="-122"/>
                <a:ea typeface="微软雅黑" panose="020B0503020204020204" pitchFamily="34" charset="-122"/>
              </a:rPr>
              <a:t>步洲，哈尔滨工业大学（深圳）</a:t>
            </a:r>
          </a:p>
          <a:p>
            <a:pPr lvl="2"/>
            <a:r>
              <a:rPr lang="zh-CN" altLang="en-US" dirty="0">
                <a:latin typeface="微软雅黑" panose="020B0503020204020204" pitchFamily="34" charset="-122"/>
                <a:ea typeface="微软雅黑" panose="020B0503020204020204" pitchFamily="34" charset="-122"/>
              </a:rPr>
              <a:t>焦晓康，医渡云（北京）技术有限公</a:t>
            </a:r>
            <a:r>
              <a:rPr lang="zh-CN" altLang="en-US" dirty="0" smtClean="0">
                <a:latin typeface="微软雅黑" panose="020B0503020204020204" pitchFamily="34" charset="-122"/>
                <a:ea typeface="微软雅黑" panose="020B0503020204020204" pitchFamily="34" charset="-122"/>
              </a:rPr>
              <a:t>司</a:t>
            </a:r>
            <a:endParaRPr lang="en-US" altLang="zh-CN" dirty="0" smtClean="0">
              <a:latin typeface="微软雅黑" panose="020B0503020204020204" pitchFamily="34" charset="-122"/>
              <a:ea typeface="微软雅黑" panose="020B0503020204020204" pitchFamily="34" charset="-122"/>
            </a:endParaRPr>
          </a:p>
          <a:p>
            <a:pPr marL="914400" lvl="2" indent="0">
              <a:buNone/>
            </a:pPr>
            <a:endParaRPr lang="en-US" altLang="zh-CN" dirty="0" smtClean="0">
              <a:latin typeface="微软雅黑" panose="020B0503020204020204" pitchFamily="34" charset="-122"/>
              <a:ea typeface="微软雅黑" panose="020B0503020204020204" pitchFamily="34" charset="-122"/>
            </a:endParaRPr>
          </a:p>
          <a:p>
            <a:r>
              <a:rPr lang="zh-CN" altLang="en-US" dirty="0">
                <a:solidFill>
                  <a:srgbClr val="0070C0"/>
                </a:solidFill>
                <a:latin typeface="微软雅黑" panose="020B0503020204020204" pitchFamily="34" charset="-122"/>
                <a:ea typeface="微软雅黑" panose="020B0503020204020204" pitchFamily="34" charset="-122"/>
              </a:rPr>
              <a:t>评测二： 平安医疗科技疾病问答迁移学习比赛</a:t>
            </a:r>
          </a:p>
          <a:p>
            <a:pPr lvl="2"/>
            <a:r>
              <a:rPr lang="zh-CN" altLang="en-US" dirty="0">
                <a:latin typeface="微软雅黑" panose="020B0503020204020204" pitchFamily="34" charset="-122"/>
                <a:ea typeface="微软雅黑" panose="020B0503020204020204" pitchFamily="34" charset="-122"/>
              </a:rPr>
              <a:t>倪</a:t>
            </a:r>
            <a:r>
              <a:rPr lang="zh-CN" altLang="en-US" dirty="0" smtClean="0">
                <a:latin typeface="微软雅黑" panose="020B0503020204020204" pitchFamily="34" charset="-122"/>
                <a:ea typeface="微软雅黑" panose="020B0503020204020204" pitchFamily="34" charset="-122"/>
              </a:rPr>
              <a:t>渊，平</a:t>
            </a:r>
            <a:r>
              <a:rPr lang="zh-CN" altLang="en-US" dirty="0">
                <a:latin typeface="微软雅黑" panose="020B0503020204020204" pitchFamily="34" charset="-122"/>
                <a:ea typeface="微软雅黑" panose="020B0503020204020204" pitchFamily="34" charset="-122"/>
              </a:rPr>
              <a:t>安医疗科</a:t>
            </a:r>
            <a:r>
              <a:rPr lang="zh-CN" altLang="en-US" dirty="0" smtClean="0">
                <a:latin typeface="微软雅黑" panose="020B0503020204020204" pitchFamily="34" charset="-122"/>
                <a:ea typeface="微软雅黑" panose="020B0503020204020204" pitchFamily="34" charset="-122"/>
              </a:rPr>
              <a:t>技</a:t>
            </a:r>
            <a:endParaRPr lang="en-US" altLang="zh-CN" dirty="0" smtClean="0">
              <a:latin typeface="微软雅黑" panose="020B0503020204020204" pitchFamily="34" charset="-122"/>
              <a:ea typeface="微软雅黑" panose="020B0503020204020204" pitchFamily="34" charset="-122"/>
            </a:endParaRPr>
          </a:p>
          <a:p>
            <a:pPr lvl="2"/>
            <a:endParaRPr lang="en-US" altLang="zh-CN" dirty="0" smtClean="0">
              <a:latin typeface="微软雅黑" panose="020B0503020204020204" pitchFamily="34" charset="-122"/>
              <a:ea typeface="微软雅黑" panose="020B0503020204020204" pitchFamily="34" charset="-122"/>
            </a:endParaRPr>
          </a:p>
          <a:p>
            <a:r>
              <a:rPr lang="zh-CN" altLang="en-US" dirty="0">
                <a:solidFill>
                  <a:srgbClr val="0070C0"/>
                </a:solidFill>
                <a:latin typeface="微软雅黑" panose="020B0503020204020204" pitchFamily="34" charset="-122"/>
                <a:ea typeface="微软雅黑" panose="020B0503020204020204" pitchFamily="34" charset="-122"/>
              </a:rPr>
              <a:t>评测三：临床试验筛选标准短文本分类</a:t>
            </a:r>
          </a:p>
          <a:p>
            <a:pPr lvl="2"/>
            <a:r>
              <a:rPr lang="zh-CN" altLang="en-US" dirty="0" smtClean="0">
                <a:latin typeface="微软雅黑" panose="020B0503020204020204" pitchFamily="34" charset="-122"/>
                <a:ea typeface="微软雅黑" panose="020B0503020204020204" pitchFamily="34" charset="-122"/>
              </a:rPr>
              <a:t>宗辉   张</a:t>
            </a:r>
            <a:r>
              <a:rPr lang="zh-CN" altLang="en-US" dirty="0">
                <a:latin typeface="微软雅黑" panose="020B0503020204020204" pitchFamily="34" charset="-122"/>
                <a:ea typeface="微软雅黑" panose="020B0503020204020204" pitchFamily="34" charset="-122"/>
              </a:rPr>
              <a:t>晓艳，同济大学</a:t>
            </a:r>
          </a:p>
          <a:p>
            <a:pPr lvl="2"/>
            <a:r>
              <a:rPr lang="zh-CN" altLang="en-US" dirty="0" smtClean="0">
                <a:latin typeface="微软雅黑" panose="020B0503020204020204" pitchFamily="34" charset="-122"/>
                <a:ea typeface="微软雅黑" panose="020B0503020204020204" pitchFamily="34" charset="-122"/>
              </a:rPr>
              <a:t>李</a:t>
            </a:r>
            <a:r>
              <a:rPr lang="zh-CN" altLang="en-US" dirty="0">
                <a:latin typeface="微软雅黑" panose="020B0503020204020204" pitchFamily="34" charset="-122"/>
                <a:ea typeface="微软雅黑" panose="020B0503020204020204" pitchFamily="34" charset="-122"/>
              </a:rPr>
              <a:t>作峰，飞利浦中国研究院</a:t>
            </a:r>
          </a:p>
          <a:p>
            <a:pPr lvl="2"/>
            <a:r>
              <a:rPr lang="zh-CN" altLang="en-US" dirty="0">
                <a:latin typeface="微软雅黑" panose="020B0503020204020204" pitchFamily="34" charset="-122"/>
                <a:ea typeface="微软雅黑" panose="020B0503020204020204" pitchFamily="34" charset="-122"/>
              </a:rPr>
              <a:t>郝天永，华南师范大学</a:t>
            </a:r>
          </a:p>
          <a:p>
            <a:pPr lvl="2"/>
            <a:endParaRPr lang="zh-CN" altLang="en-US" dirty="0">
              <a:latin typeface="微软雅黑" panose="020B0503020204020204" pitchFamily="34" charset="-122"/>
              <a:ea typeface="微软雅黑" panose="020B0503020204020204" pitchFamily="34" charset="-122"/>
            </a:endParaRPr>
          </a:p>
          <a:p>
            <a:pPr lvl="1"/>
            <a:endParaRPr lang="zh-CN" altLang="en-US" dirty="0">
              <a:latin typeface="微软雅黑" panose="020B0503020204020204" pitchFamily="34" charset="-122"/>
              <a:ea typeface="微软雅黑" panose="020B0503020204020204" pitchFamily="34" charset="-122"/>
            </a:endParaRPr>
          </a:p>
          <a:p>
            <a:endParaRPr lang="en-US" dirty="0">
              <a:latin typeface="微软雅黑" panose="020B0503020204020204" pitchFamily="34" charset="-122"/>
              <a:ea typeface="微软雅黑" panose="020B0503020204020204" pitchFamily="34" charset="-122"/>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9236"/>
            <a:ext cx="1205250" cy="1191491"/>
          </a:xfrm>
          <a:prstGeom prst="rect">
            <a:avLst/>
          </a:prstGeom>
        </p:spPr>
      </p:pic>
      <p:sp>
        <p:nvSpPr>
          <p:cNvPr id="5" name="Slide Number Placeholder 4"/>
          <p:cNvSpPr>
            <a:spLocks noGrp="1"/>
          </p:cNvSpPr>
          <p:nvPr>
            <p:ph type="sldNum" sz="quarter" idx="12"/>
          </p:nvPr>
        </p:nvSpPr>
        <p:spPr/>
        <p:txBody>
          <a:bodyPr/>
          <a:lstStyle/>
          <a:p>
            <a:fld id="{9AA7C5AE-1BEB-43AF-A100-009AA0021FD0}" type="slidenum">
              <a:rPr lang="en-US" smtClean="0"/>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55889"/>
            <a:ext cx="10515600" cy="1325563"/>
          </a:xfrm>
        </p:spPr>
        <p:txBody>
          <a:bodyPr/>
          <a:lstStyle/>
          <a:p>
            <a:r>
              <a:rPr lang="zh-CN" altLang="en-US" dirty="0">
                <a:solidFill>
                  <a:srgbClr val="0070C0"/>
                </a:solidFill>
                <a:latin typeface="微软雅黑" panose="020B0503020204020204" pitchFamily="34" charset="-122"/>
                <a:ea typeface="微软雅黑" panose="020B0503020204020204" pitchFamily="34" charset="-122"/>
              </a:rPr>
              <a:t>报名情况</a:t>
            </a:r>
            <a:endParaRPr lang="en-US" dirty="0">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lstStyle/>
          <a:p>
            <a:r>
              <a:rPr lang="zh-CN" altLang="en-US" dirty="0" smtClean="0">
                <a:latin typeface="微软雅黑" panose="020B0503020204020204" pitchFamily="34" charset="-122"/>
                <a:ea typeface="微软雅黑" panose="020B0503020204020204" pitchFamily="34" charset="-122"/>
              </a:rPr>
              <a:t>共有</a:t>
            </a:r>
            <a:r>
              <a:rPr lang="en-US" altLang="zh-CN" dirty="0" smtClean="0">
                <a:latin typeface="微软雅黑" panose="020B0503020204020204" pitchFamily="34" charset="-122"/>
                <a:ea typeface="微软雅黑" panose="020B0503020204020204" pitchFamily="34" charset="-122"/>
              </a:rPr>
              <a:t>221</a:t>
            </a:r>
            <a:r>
              <a:rPr lang="zh-CN" altLang="en-US" dirty="0" smtClean="0">
                <a:latin typeface="微软雅黑" panose="020B0503020204020204" pitchFamily="34" charset="-122"/>
                <a:ea typeface="微软雅黑" panose="020B0503020204020204" pitchFamily="34" charset="-122"/>
              </a:rPr>
              <a:t>支队伍报名参加比赛，</a:t>
            </a:r>
            <a:r>
              <a:rPr lang="en-US" altLang="zh-CN" dirty="0" smtClean="0">
                <a:latin typeface="微软雅黑" panose="020B0503020204020204" pitchFamily="34" charset="-122"/>
                <a:ea typeface="微软雅黑" panose="020B0503020204020204" pitchFamily="34" charset="-122"/>
              </a:rPr>
              <a:t>87</a:t>
            </a:r>
            <a:r>
              <a:rPr lang="zh-CN" altLang="en-US" dirty="0" smtClean="0">
                <a:latin typeface="微软雅黑" panose="020B0503020204020204" pitchFamily="34" charset="-122"/>
                <a:ea typeface="微软雅黑" panose="020B0503020204020204" pitchFamily="34" charset="-122"/>
              </a:rPr>
              <a:t>支队伍提交结果</a:t>
            </a:r>
            <a:r>
              <a:rPr lang="en-US" altLang="zh-CN" dirty="0" smtClean="0">
                <a:latin typeface="微软雅黑" panose="020B0503020204020204" pitchFamily="34" charset="-122"/>
                <a:ea typeface="微软雅黑" panose="020B0503020204020204" pitchFamily="34" charset="-122"/>
              </a:rPr>
              <a:t>, </a:t>
            </a:r>
          </a:p>
          <a:p>
            <a:pPr marL="0" indent="0">
              <a:buNone/>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参赛人数</a:t>
            </a:r>
            <a:r>
              <a:rPr lang="en-US" altLang="zh-CN" dirty="0" smtClean="0">
                <a:latin typeface="微软雅黑" panose="020B0503020204020204" pitchFamily="34" charset="-122"/>
                <a:ea typeface="微软雅黑" panose="020B0503020204020204" pitchFamily="34" charset="-122"/>
              </a:rPr>
              <a:t>400</a:t>
            </a:r>
            <a:r>
              <a:rPr lang="zh-CN" altLang="en-US" dirty="0" smtClean="0">
                <a:latin typeface="微软雅黑" panose="020B0503020204020204" pitchFamily="34" charset="-122"/>
                <a:ea typeface="微软雅黑" panose="020B0503020204020204" pitchFamily="34" charset="-122"/>
              </a:rPr>
              <a:t>人。</a:t>
            </a:r>
            <a:endParaRPr lang="en-US" dirty="0">
              <a:latin typeface="微软雅黑" panose="020B0503020204020204" pitchFamily="34" charset="-122"/>
              <a:ea typeface="微软雅黑" panose="020B0503020204020204" pitchFamily="34" charset="-122"/>
            </a:endParaRPr>
          </a:p>
        </p:txBody>
      </p:sp>
      <p:graphicFrame>
        <p:nvGraphicFramePr>
          <p:cNvPr id="6" name="Chart 5"/>
          <p:cNvGraphicFramePr/>
          <p:nvPr/>
        </p:nvGraphicFramePr>
        <p:xfrm>
          <a:off x="838200" y="3008890"/>
          <a:ext cx="6687129" cy="31680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7525329" y="2652521"/>
          <a:ext cx="4211782" cy="3524442"/>
        </p:xfrm>
        <a:graphic>
          <a:graphicData uri="http://schemas.openxmlformats.org/drawingml/2006/chart">
            <c:chart xmlns:c="http://schemas.openxmlformats.org/drawingml/2006/chart" xmlns:r="http://schemas.openxmlformats.org/officeDocument/2006/relationships" r:id="rId4"/>
          </a:graphicData>
        </a:graphic>
      </p:graphicFrame>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4" name="Slide Number Placeholder 3"/>
          <p:cNvSpPr>
            <a:spLocks noGrp="1"/>
          </p:cNvSpPr>
          <p:nvPr>
            <p:ph type="sldNum" sz="quarter" idx="12"/>
          </p:nvPr>
        </p:nvSpPr>
        <p:spPr/>
        <p:txBody>
          <a:bodyPr/>
          <a:lstStyle/>
          <a:p>
            <a:fld id="{9AA7C5AE-1BEB-43AF-A100-009AA0021FD0}" type="slidenum">
              <a:rPr lang="en-US" smtClean="0"/>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评</a:t>
            </a:r>
            <a:r>
              <a:rPr lang="zh-CN" altLang="en-US" dirty="0" smtClean="0">
                <a:solidFill>
                  <a:srgbClr val="0070C0"/>
                </a:solidFill>
                <a:latin typeface="微软雅黑" panose="020B0503020204020204" pitchFamily="34" charset="-122"/>
                <a:ea typeface="微软雅黑" panose="020B0503020204020204" pitchFamily="34" charset="-122"/>
              </a:rPr>
              <a:t>测论文提交及海报展示</a:t>
            </a:r>
            <a:endParaRPr lang="en-US" dirty="0">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normAutofit/>
          </a:bodyPr>
          <a:lstStyle/>
          <a:p>
            <a:r>
              <a:rPr lang="zh-CN" altLang="en-US" sz="3200" dirty="0" smtClean="0">
                <a:latin typeface="微软雅黑" panose="020B0503020204020204" pitchFamily="34" charset="-122"/>
                <a:ea typeface="微软雅黑" panose="020B0503020204020204" pitchFamily="34" charset="-122"/>
              </a:rPr>
              <a:t>评测论文：</a:t>
            </a:r>
            <a:r>
              <a:rPr lang="en-US" altLang="zh-CN" sz="3200" dirty="0" smtClean="0">
                <a:solidFill>
                  <a:srgbClr val="FF0000"/>
                </a:solidFill>
                <a:latin typeface="微软雅黑" panose="020B0503020204020204" pitchFamily="34" charset="-122"/>
                <a:ea typeface="微软雅黑" panose="020B0503020204020204" pitchFamily="34" charset="-122"/>
              </a:rPr>
              <a:t>15</a:t>
            </a:r>
            <a:r>
              <a:rPr lang="zh-CN" altLang="en-US" sz="3200" dirty="0" smtClean="0">
                <a:latin typeface="微软雅黑" panose="020B0503020204020204" pitchFamily="34" charset="-122"/>
                <a:ea typeface="微软雅黑" panose="020B0503020204020204" pitchFamily="34" charset="-122"/>
              </a:rPr>
              <a:t>篇</a:t>
            </a:r>
            <a:endParaRPr lang="en-US" altLang="zh-CN" sz="3200" dirty="0" smtClean="0">
              <a:latin typeface="微软雅黑" panose="020B0503020204020204" pitchFamily="34" charset="-122"/>
              <a:ea typeface="微软雅黑" panose="020B0503020204020204" pitchFamily="34" charset="-122"/>
            </a:endParaRPr>
          </a:p>
          <a:p>
            <a:endParaRPr lang="en-US" altLang="zh-CN" sz="3200" dirty="0" smtClean="0">
              <a:latin typeface="微软雅黑" panose="020B0503020204020204" pitchFamily="34" charset="-122"/>
              <a:ea typeface="微软雅黑" panose="020B0503020204020204" pitchFamily="34" charset="-122"/>
            </a:endParaRPr>
          </a:p>
          <a:p>
            <a:r>
              <a:rPr lang="zh-CN" altLang="en-US" sz="3200" dirty="0">
                <a:latin typeface="微软雅黑" panose="020B0503020204020204" pitchFamily="34" charset="-122"/>
                <a:ea typeface="微软雅黑" panose="020B0503020204020204" pitchFamily="34" charset="-122"/>
              </a:rPr>
              <a:t>口头报</a:t>
            </a:r>
            <a:r>
              <a:rPr lang="zh-CN" altLang="en-US" sz="3200" dirty="0" smtClean="0">
                <a:latin typeface="微软雅黑" panose="020B0503020204020204" pitchFamily="34" charset="-122"/>
                <a:ea typeface="微软雅黑" panose="020B0503020204020204" pitchFamily="34" charset="-122"/>
              </a:rPr>
              <a:t>告：</a:t>
            </a:r>
            <a:r>
              <a:rPr lang="en-US" altLang="zh-CN" sz="3200" dirty="0" smtClean="0">
                <a:solidFill>
                  <a:srgbClr val="FF0000"/>
                </a:solidFill>
                <a:latin typeface="微软雅黑" panose="020B0503020204020204" pitchFamily="34" charset="-122"/>
                <a:ea typeface="微软雅黑" panose="020B0503020204020204" pitchFamily="34" charset="-122"/>
              </a:rPr>
              <a:t>9</a:t>
            </a:r>
            <a:r>
              <a:rPr lang="zh-CN" altLang="en-US" sz="3200" dirty="0" smtClean="0">
                <a:latin typeface="微软雅黑" panose="020B0503020204020204" pitchFamily="34" charset="-122"/>
                <a:ea typeface="微软雅黑" panose="020B0503020204020204" pitchFamily="34" charset="-122"/>
              </a:rPr>
              <a:t>场</a:t>
            </a:r>
            <a:endParaRPr lang="en-US" altLang="zh-CN" sz="3200" dirty="0" smtClean="0">
              <a:latin typeface="微软雅黑" panose="020B0503020204020204" pitchFamily="34" charset="-122"/>
              <a:ea typeface="微软雅黑" panose="020B0503020204020204" pitchFamily="34" charset="-122"/>
            </a:endParaRPr>
          </a:p>
          <a:p>
            <a:endParaRPr lang="en-US" altLang="zh-CN" sz="3200" dirty="0" smtClean="0">
              <a:latin typeface="微软雅黑" panose="020B0503020204020204" pitchFamily="34" charset="-122"/>
              <a:ea typeface="微软雅黑" panose="020B0503020204020204" pitchFamily="34" charset="-122"/>
            </a:endParaRPr>
          </a:p>
          <a:p>
            <a:r>
              <a:rPr lang="zh-CN" altLang="en-US" sz="3200" dirty="0">
                <a:latin typeface="微软雅黑" panose="020B0503020204020204" pitchFamily="34" charset="-122"/>
                <a:ea typeface="微软雅黑" panose="020B0503020204020204" pitchFamily="34" charset="-122"/>
              </a:rPr>
              <a:t>海报展</a:t>
            </a:r>
            <a:r>
              <a:rPr lang="zh-CN" altLang="en-US" sz="3200" dirty="0" smtClean="0">
                <a:latin typeface="微软雅黑" panose="020B0503020204020204" pitchFamily="34" charset="-122"/>
                <a:ea typeface="微软雅黑" panose="020B0503020204020204" pitchFamily="34" charset="-122"/>
              </a:rPr>
              <a:t>示：</a:t>
            </a:r>
            <a:r>
              <a:rPr lang="en-US" altLang="zh-CN" sz="3200" dirty="0" smtClean="0">
                <a:solidFill>
                  <a:srgbClr val="FF0000"/>
                </a:solidFill>
                <a:latin typeface="微软雅黑" panose="020B0503020204020204" pitchFamily="34" charset="-122"/>
                <a:ea typeface="微软雅黑" panose="020B0503020204020204" pitchFamily="34" charset="-122"/>
              </a:rPr>
              <a:t>30</a:t>
            </a:r>
            <a:r>
              <a:rPr lang="zh-CN" altLang="en-US" sz="3200" dirty="0" smtClean="0">
                <a:latin typeface="微软雅黑" panose="020B0503020204020204" pitchFamily="34" charset="-122"/>
                <a:ea typeface="微软雅黑" panose="020B0503020204020204" pitchFamily="34" charset="-122"/>
              </a:rPr>
              <a:t>篇</a:t>
            </a:r>
            <a:endParaRPr lang="en-US" sz="3200" dirty="0">
              <a:latin typeface="微软雅黑" panose="020B0503020204020204" pitchFamily="34" charset="-122"/>
              <a:ea typeface="微软雅黑" panose="020B0503020204020204" pitchFamily="34" charset="-122"/>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5" name="Slide Number Placeholder 4"/>
          <p:cNvSpPr>
            <a:spLocks noGrp="1"/>
          </p:cNvSpPr>
          <p:nvPr>
            <p:ph type="sldNum" sz="quarter" idx="12"/>
          </p:nvPr>
        </p:nvSpPr>
        <p:spPr/>
        <p:txBody>
          <a:bodyPr/>
          <a:lstStyle/>
          <a:p>
            <a:fld id="{9AA7C5AE-1BEB-43AF-A100-009AA0021FD0}" type="slidenum">
              <a:rPr lang="en-US" smtClean="0"/>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p:nvPr/>
        </p:nvGraphicFramePr>
        <p:xfrm>
          <a:off x="0" y="1487054"/>
          <a:ext cx="12192000" cy="375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2" name="Slide Number Placeholder 1"/>
          <p:cNvSpPr>
            <a:spLocks noGrp="1"/>
          </p:cNvSpPr>
          <p:nvPr>
            <p:ph type="sldNum" sz="quarter" idx="12"/>
          </p:nvPr>
        </p:nvSpPr>
        <p:spPr/>
        <p:txBody>
          <a:bodyPr/>
          <a:lstStyle/>
          <a:p>
            <a:fld id="{9AA7C5AE-1BEB-43AF-A100-009AA0021FD0}" type="slidenum">
              <a:rPr lang="en-US" smtClean="0"/>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1523999"/>
          <a:ext cx="12192000" cy="375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2" name="Slide Number Placeholder 1"/>
          <p:cNvSpPr>
            <a:spLocks noGrp="1"/>
          </p:cNvSpPr>
          <p:nvPr>
            <p:ph type="sldNum" sz="quarter" idx="12"/>
          </p:nvPr>
        </p:nvSpPr>
        <p:spPr/>
        <p:txBody>
          <a:bodyPr/>
          <a:lstStyle/>
          <a:p>
            <a:fld id="{9AA7C5AE-1BEB-43AF-A100-009AA0021FD0}" type="slidenum">
              <a:rPr lang="en-US" smtClean="0"/>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任务</a:t>
            </a:r>
            <a:r>
              <a:rPr lang="zh-CN" altLang="en-US" dirty="0" smtClean="0">
                <a:solidFill>
                  <a:srgbClr val="0070C0"/>
                </a:solidFill>
                <a:latin typeface="微软雅黑" panose="020B0503020204020204" pitchFamily="34" charset="-122"/>
                <a:ea typeface="微软雅黑" panose="020B0503020204020204" pitchFamily="34" charset="-122"/>
              </a:rPr>
              <a:t>描述</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p:txBody>
          <a:bodyPr>
            <a:normAutofit/>
          </a:bodyPr>
          <a:lstStyle/>
          <a:p>
            <a:r>
              <a:rPr lang="zh-CN" altLang="en-US" sz="2400" dirty="0">
                <a:latin typeface="微软雅黑" panose="020B0503020204020204" pitchFamily="34" charset="-122"/>
                <a:ea typeface="微软雅黑" panose="020B0503020204020204" pitchFamily="34" charset="-122"/>
              </a:rPr>
              <a:t>临床术语标准化任务是医学统计中不可或缺的一项任务。临床上，关于同一种诊断、手术、药品、检查、化验、症状等往往会有成百上千种不同的写法</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标</a:t>
            </a:r>
            <a:r>
              <a:rPr lang="zh-CN" altLang="en-US" sz="2400" dirty="0">
                <a:latin typeface="微软雅黑" panose="020B0503020204020204" pitchFamily="34" charset="-122"/>
                <a:ea typeface="微软雅黑" panose="020B0503020204020204" pitchFamily="34" charset="-122"/>
              </a:rPr>
              <a:t>准化（归一）要解决的问题就是为临床上各种不同说法找到对应的标准说法。有了术语标准化的基础，研究人员才可对电子病历进行后续的统计分析</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endParaRPr lang="en-US" altLang="zh-CN" sz="2400" dirty="0" smtClean="0">
              <a:latin typeface="微软雅黑" panose="020B0503020204020204" pitchFamily="34" charset="-122"/>
              <a:ea typeface="微软雅黑" panose="020B0503020204020204" pitchFamily="34" charset="-122"/>
            </a:endParaRPr>
          </a:p>
          <a:p>
            <a:r>
              <a:rPr lang="zh-CN" altLang="en-US" sz="2400" dirty="0" smtClean="0">
                <a:latin typeface="微软雅黑" panose="020B0503020204020204" pitchFamily="34" charset="-122"/>
                <a:ea typeface="微软雅黑" panose="020B0503020204020204" pitchFamily="34" charset="-122"/>
              </a:rPr>
              <a:t>本质</a:t>
            </a:r>
            <a:r>
              <a:rPr lang="zh-CN" altLang="en-US" sz="2400" dirty="0">
                <a:latin typeface="微软雅黑" panose="020B0503020204020204" pitchFamily="34" charset="-122"/>
                <a:ea typeface="微软雅黑" panose="020B0503020204020204" pitchFamily="34" charset="-122"/>
              </a:rPr>
              <a:t>上，临床术语标准化任务也是语义相似度匹配任务的一种。但是由于原词表述方式过于多样，单一的匹配模型很难获得很好的效果</a:t>
            </a:r>
            <a:endParaRPr lang="en-US" sz="2400" dirty="0">
              <a:latin typeface="微软雅黑" panose="020B0503020204020204" pitchFamily="34" charset="-122"/>
              <a:ea typeface="微软雅黑" panose="020B0503020204020204" pitchFamily="34" charset="-122"/>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5" name="Slide Number Placeholder 4"/>
          <p:cNvSpPr>
            <a:spLocks noGrp="1"/>
          </p:cNvSpPr>
          <p:nvPr>
            <p:ph type="sldNum" sz="quarter" idx="12"/>
          </p:nvPr>
        </p:nvSpPr>
        <p:spPr/>
        <p:txBody>
          <a:bodyPr/>
          <a:lstStyle/>
          <a:p>
            <a:fld id="{9AA7C5AE-1BEB-43AF-A100-009AA0021FD0}" type="slidenum">
              <a:rPr lang="en-US" smtClean="0"/>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solidFill>
                  <a:srgbClr val="0070C0"/>
                </a:solidFill>
                <a:latin typeface="微软雅黑" panose="020B0503020204020204" pitchFamily="34" charset="-122"/>
                <a:ea typeface="微软雅黑" panose="020B0503020204020204" pitchFamily="34" charset="-122"/>
              </a:rPr>
              <a:t>任务</a:t>
            </a:r>
            <a:r>
              <a:rPr lang="zh-CN" altLang="en-US" dirty="0" smtClean="0">
                <a:solidFill>
                  <a:srgbClr val="0070C0"/>
                </a:solidFill>
                <a:latin typeface="微软雅黑" panose="020B0503020204020204" pitchFamily="34" charset="-122"/>
                <a:ea typeface="微软雅黑" panose="020B0503020204020204" pitchFamily="34" charset="-122"/>
              </a:rPr>
              <a:t>说明</a:t>
            </a:r>
            <a:endParaRPr lang="en-US" dirty="0">
              <a:solidFill>
                <a:srgbClr val="0070C0"/>
              </a:solidFill>
              <a:latin typeface="微软雅黑" panose="020B0503020204020204" pitchFamily="34" charset="-122"/>
              <a:ea typeface="微软雅黑" panose="020B0503020204020204" pitchFamily="34" charset="-122"/>
            </a:endParaRPr>
          </a:p>
        </p:txBody>
      </p:sp>
      <p:sp>
        <p:nvSpPr>
          <p:cNvPr id="3" name="Content Placeholder 2"/>
          <p:cNvSpPr>
            <a:spLocks noGrp="1"/>
          </p:cNvSpPr>
          <p:nvPr>
            <p:ph idx="1"/>
          </p:nvPr>
        </p:nvSpPr>
        <p:spPr>
          <a:xfrm>
            <a:off x="838200" y="1441132"/>
            <a:ext cx="10515600" cy="4351338"/>
          </a:xfrm>
        </p:spPr>
        <p:txBody>
          <a:bodyPr>
            <a:normAutofit/>
          </a:bodyPr>
          <a:lstStyle/>
          <a:p>
            <a:r>
              <a:rPr lang="zh-CN" altLang="en-US" sz="2400" dirty="0">
                <a:latin typeface="微软雅黑" panose="020B0503020204020204" pitchFamily="34" charset="-122"/>
                <a:ea typeface="微软雅黑" panose="020B0503020204020204" pitchFamily="34" charset="-122"/>
              </a:rPr>
              <a:t>本次评测任务主要目标是针对中文电子病历中挖掘出的真实手术实体进行语义标准化。 给定一手术原词，要求给出其对应的手术标准词。所有手术原词均来自于真实医疗数据，并以</a:t>
            </a:r>
            <a:r>
              <a:rPr lang="en-US" altLang="zh-CN" sz="2400" dirty="0">
                <a:latin typeface="微软雅黑" panose="020B0503020204020204" pitchFamily="34" charset="-122"/>
                <a:ea typeface="微软雅黑" panose="020B0503020204020204" pitchFamily="34" charset="-122"/>
              </a:rPr>
              <a:t>《ICD9-2017</a:t>
            </a:r>
            <a:r>
              <a:rPr lang="zh-CN" altLang="en-US" sz="2400" dirty="0">
                <a:latin typeface="微软雅黑" panose="020B0503020204020204" pitchFamily="34" charset="-122"/>
                <a:ea typeface="微软雅黑" panose="020B0503020204020204" pitchFamily="34" charset="-122"/>
              </a:rPr>
              <a:t>协和临床版</a:t>
            </a: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手术词表为标准进行了标注。</a:t>
            </a:r>
            <a:endParaRPr lang="en-US" sz="2000" dirty="0">
              <a:latin typeface="微软雅黑" panose="020B0503020204020204" pitchFamily="34" charset="-122"/>
              <a:ea typeface="微软雅黑" panose="020B0503020204020204" pitchFamily="34" charset="-122"/>
            </a:endParaRPr>
          </a:p>
        </p:txBody>
      </p:sp>
      <p:graphicFrame>
        <p:nvGraphicFramePr>
          <p:cNvPr id="5" name="Table 4"/>
          <p:cNvGraphicFramePr>
            <a:graphicFrameLocks noGrp="1"/>
          </p:cNvGraphicFramePr>
          <p:nvPr/>
        </p:nvGraphicFramePr>
        <p:xfrm>
          <a:off x="2325254" y="2947353"/>
          <a:ext cx="8128000" cy="259588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370840">
                <a:tc>
                  <a:txBody>
                    <a:bodyPr/>
                    <a:lstStyle/>
                    <a:p>
                      <a:r>
                        <a:rPr lang="zh-CN" altLang="en-US" dirty="0" smtClean="0"/>
                        <a:t>手术原词</a:t>
                      </a:r>
                      <a:endParaRPr lang="en-US" dirty="0"/>
                    </a:p>
                  </a:txBody>
                  <a:tcPr/>
                </a:tc>
                <a:tc>
                  <a:txBody>
                    <a:bodyPr/>
                    <a:lstStyle/>
                    <a:p>
                      <a:r>
                        <a:rPr lang="zh-CN" altLang="en-US" dirty="0" smtClean="0"/>
                        <a:t>归一化标准词（待预测值）</a:t>
                      </a:r>
                      <a:endParaRPr lang="en-US" dirty="0"/>
                    </a:p>
                  </a:txBody>
                  <a:tcPr/>
                </a:tc>
                <a:extLst>
                  <a:ext uri="{0D108BD9-81ED-4DB2-BD59-A6C34878D82A}">
                    <a16:rowId xmlns:a16="http://schemas.microsoft.com/office/drawing/2014/main" val="10000"/>
                  </a:ext>
                </a:extLst>
              </a:tr>
              <a:tr h="370840">
                <a:tc>
                  <a:txBody>
                    <a:bodyPr/>
                    <a:lstStyle/>
                    <a:p>
                      <a:r>
                        <a:rPr lang="zh-CN" altLang="en-US" dirty="0" smtClean="0"/>
                        <a:t>左上肺叶切除</a:t>
                      </a:r>
                      <a:endParaRPr lang="en-US" dirty="0"/>
                    </a:p>
                  </a:txBody>
                  <a:tcPr/>
                </a:tc>
                <a:tc>
                  <a:txBody>
                    <a:bodyPr/>
                    <a:lstStyle/>
                    <a:p>
                      <a:r>
                        <a:rPr lang="zh-CN" altLang="en-US" dirty="0" smtClean="0"/>
                        <a:t>肺叶切除术</a:t>
                      </a:r>
                      <a:endParaRPr lang="en-US" dirty="0"/>
                    </a:p>
                  </a:txBody>
                  <a:tcPr/>
                </a:tc>
                <a:extLst>
                  <a:ext uri="{0D108BD9-81ED-4DB2-BD59-A6C34878D82A}">
                    <a16:rowId xmlns:a16="http://schemas.microsoft.com/office/drawing/2014/main" val="10001"/>
                  </a:ext>
                </a:extLst>
              </a:tr>
              <a:tr h="370840">
                <a:tc>
                  <a:txBody>
                    <a:bodyPr/>
                    <a:lstStyle/>
                    <a:p>
                      <a:r>
                        <a:rPr lang="zh-CN" altLang="en-US" dirty="0" smtClean="0"/>
                        <a:t>左全肺切除术</a:t>
                      </a:r>
                      <a:r>
                        <a:rPr lang="en-US" altLang="zh-CN" dirty="0" smtClean="0"/>
                        <a:t>+</a:t>
                      </a:r>
                      <a:r>
                        <a:rPr lang="zh-CN" altLang="en-US" dirty="0" smtClean="0"/>
                        <a:t>纵膈淋巴结清扫术</a:t>
                      </a:r>
                      <a:endParaRPr lang="en-US" dirty="0"/>
                    </a:p>
                  </a:txBody>
                  <a:tcPr/>
                </a:tc>
                <a:tc>
                  <a:txBody>
                    <a:bodyPr/>
                    <a:lstStyle/>
                    <a:p>
                      <a:r>
                        <a:rPr lang="zh-CN" altLang="en-US" dirty="0" smtClean="0"/>
                        <a:t>全肺切除术伴纵膈淋巴结清扫术</a:t>
                      </a:r>
                      <a:endParaRPr lang="en-US" dirty="0"/>
                    </a:p>
                  </a:txBody>
                  <a:tcPr/>
                </a:tc>
                <a:extLst>
                  <a:ext uri="{0D108BD9-81ED-4DB2-BD59-A6C34878D82A}">
                    <a16:rowId xmlns:a16="http://schemas.microsoft.com/office/drawing/2014/main" val="10002"/>
                  </a:ext>
                </a:extLst>
              </a:tr>
              <a:tr h="370840">
                <a:tc>
                  <a:txBody>
                    <a:bodyPr/>
                    <a:lstStyle/>
                    <a:p>
                      <a:r>
                        <a:rPr lang="zh-CN" altLang="en-US" dirty="0" smtClean="0"/>
                        <a:t>左前胸壁包块切除术</a:t>
                      </a:r>
                      <a:endParaRPr lang="en-US" dirty="0"/>
                    </a:p>
                  </a:txBody>
                  <a:tcPr/>
                </a:tc>
                <a:tc>
                  <a:txBody>
                    <a:bodyPr/>
                    <a:lstStyle/>
                    <a:p>
                      <a:r>
                        <a:rPr lang="zh-CN" altLang="en-US" dirty="0" smtClean="0"/>
                        <a:t>胸壁病损切除术</a:t>
                      </a:r>
                      <a:endParaRPr lang="en-US" dirty="0"/>
                    </a:p>
                  </a:txBody>
                  <a:tcPr/>
                </a:tc>
                <a:extLst>
                  <a:ext uri="{0D108BD9-81ED-4DB2-BD59-A6C34878D82A}">
                    <a16:rowId xmlns:a16="http://schemas.microsoft.com/office/drawing/2014/main" val="10003"/>
                  </a:ext>
                </a:extLst>
              </a:tr>
              <a:tr h="370840">
                <a:tc>
                  <a:txBody>
                    <a:bodyPr/>
                    <a:lstStyle/>
                    <a:p>
                      <a:r>
                        <a:rPr lang="zh-CN" altLang="en-US" dirty="0" smtClean="0"/>
                        <a:t>纵膈镜活检术</a:t>
                      </a:r>
                      <a:endParaRPr lang="en-US" dirty="0"/>
                    </a:p>
                  </a:txBody>
                  <a:tcPr/>
                </a:tc>
                <a:tc>
                  <a:txBody>
                    <a:bodyPr/>
                    <a:lstStyle/>
                    <a:p>
                      <a:r>
                        <a:rPr lang="zh-CN" altLang="en-US" dirty="0" smtClean="0"/>
                        <a:t>内镜下纵膈活组织检查</a:t>
                      </a:r>
                      <a:endParaRPr lang="en-US" dirty="0"/>
                    </a:p>
                  </a:txBody>
                  <a:tcPr/>
                </a:tc>
                <a:extLst>
                  <a:ext uri="{0D108BD9-81ED-4DB2-BD59-A6C34878D82A}">
                    <a16:rowId xmlns:a16="http://schemas.microsoft.com/office/drawing/2014/main" val="10004"/>
                  </a:ext>
                </a:extLst>
              </a:tr>
              <a:tr h="370840">
                <a:tc>
                  <a:txBody>
                    <a:bodyPr/>
                    <a:lstStyle/>
                    <a:p>
                      <a:r>
                        <a:rPr lang="zh-CN" altLang="en-US" dirty="0" smtClean="0"/>
                        <a:t>左侧胸膜纤维板剥脱术</a:t>
                      </a:r>
                      <a:endParaRPr lang="en-US" dirty="0"/>
                    </a:p>
                  </a:txBody>
                  <a:tcPr/>
                </a:tc>
                <a:tc>
                  <a:txBody>
                    <a:bodyPr/>
                    <a:lstStyle/>
                    <a:p>
                      <a:r>
                        <a:rPr lang="zh-CN" altLang="en-US" dirty="0" smtClean="0"/>
                        <a:t>胸膜剥脱术</a:t>
                      </a:r>
                      <a:endParaRPr lang="en-US" dirty="0"/>
                    </a:p>
                  </a:txBody>
                  <a:tcPr/>
                </a:tc>
                <a:extLst>
                  <a:ext uri="{0D108BD9-81ED-4DB2-BD59-A6C34878D82A}">
                    <a16:rowId xmlns:a16="http://schemas.microsoft.com/office/drawing/2014/main" val="10005"/>
                  </a:ext>
                </a:extLst>
              </a:tr>
              <a:tr h="370840">
                <a:tc>
                  <a:txBody>
                    <a:bodyPr/>
                    <a:lstStyle/>
                    <a:p>
                      <a:r>
                        <a:rPr lang="zh-CN" altLang="en-US" dirty="0" smtClean="0"/>
                        <a:t>左上肺叶楔形切除</a:t>
                      </a:r>
                      <a:r>
                        <a:rPr lang="en-US" altLang="zh-CN" dirty="0" smtClean="0"/>
                        <a:t>+</a:t>
                      </a:r>
                      <a:r>
                        <a:rPr lang="zh-CN" altLang="en-US" dirty="0" smtClean="0"/>
                        <a:t>胸膜粘连烙断术</a:t>
                      </a:r>
                      <a:r>
                        <a:rPr lang="en-US" altLang="zh-CN" dirty="0" smtClean="0"/>
                        <a:t>1</a:t>
                      </a:r>
                      <a:endParaRPr lang="en-US" dirty="0"/>
                    </a:p>
                  </a:txBody>
                  <a:tcPr/>
                </a:tc>
                <a:tc>
                  <a:txBody>
                    <a:bodyPr/>
                    <a:lstStyle/>
                    <a:p>
                      <a:r>
                        <a:rPr lang="en-US" dirty="0" smtClean="0"/>
                        <a:t>1</a:t>
                      </a:r>
                      <a:r>
                        <a:rPr lang="zh-CN" altLang="en-US" dirty="0" smtClean="0"/>
                        <a:t>，肺楔形切除术</a:t>
                      </a:r>
                      <a:r>
                        <a:rPr lang="zh-CN" altLang="en-US" baseline="0" dirty="0" smtClean="0"/>
                        <a:t>   </a:t>
                      </a:r>
                      <a:r>
                        <a:rPr lang="en-US" altLang="zh-CN" dirty="0" smtClean="0"/>
                        <a:t>2</a:t>
                      </a:r>
                      <a:r>
                        <a:rPr lang="zh-CN" altLang="en-US" dirty="0" smtClean="0"/>
                        <a:t>，胸膜粘连松懈书</a:t>
                      </a:r>
                      <a:endParaRPr lang="en-US" dirty="0"/>
                    </a:p>
                  </a:txBody>
                  <a:tcPr/>
                </a:tc>
                <a:extLst>
                  <a:ext uri="{0D108BD9-81ED-4DB2-BD59-A6C34878D82A}">
                    <a16:rowId xmlns:a16="http://schemas.microsoft.com/office/drawing/2014/main" val="10006"/>
                  </a:ext>
                </a:extLst>
              </a:tr>
            </a:tbl>
          </a:graphicData>
        </a:graphic>
      </p:graphicFrame>
      <p:sp>
        <p:nvSpPr>
          <p:cNvPr id="6" name="TextBox 5"/>
          <p:cNvSpPr txBox="1"/>
          <p:nvPr/>
        </p:nvSpPr>
        <p:spPr>
          <a:xfrm>
            <a:off x="943486" y="4060627"/>
            <a:ext cx="1338828"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标注样例：</a:t>
            </a:r>
            <a:endParaRPr lang="en-US" dirty="0">
              <a:latin typeface="微软雅黑" panose="020B0503020204020204" pitchFamily="34" charset="-122"/>
              <a:ea typeface="微软雅黑" panose="020B0503020204020204" pitchFamily="34" charset="-122"/>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86750" y="0"/>
            <a:ext cx="1205250" cy="1191491"/>
          </a:xfrm>
          <a:prstGeom prst="rect">
            <a:avLst/>
          </a:prstGeom>
        </p:spPr>
      </p:pic>
      <p:sp>
        <p:nvSpPr>
          <p:cNvPr id="4" name="Slide Number Placeholder 3"/>
          <p:cNvSpPr>
            <a:spLocks noGrp="1"/>
          </p:cNvSpPr>
          <p:nvPr>
            <p:ph type="sldNum" sz="quarter" idx="12"/>
          </p:nvPr>
        </p:nvSpPr>
        <p:spPr/>
        <p:txBody>
          <a:bodyPr/>
          <a:lstStyle/>
          <a:p>
            <a:fld id="{9AA7C5AE-1BEB-43AF-A100-009AA0021FD0}" type="slidenum">
              <a:rPr lang="en-US" smtClean="0"/>
              <a:t>9</a:t>
            </a:fld>
            <a:endParaRPr lang="en-US"/>
          </a:p>
        </p:txBody>
      </p:sp>
      <p:graphicFrame>
        <p:nvGraphicFramePr>
          <p:cNvPr id="8" name="Table 7"/>
          <p:cNvGraphicFramePr>
            <a:graphicFrameLocks noGrp="1"/>
          </p:cNvGraphicFramePr>
          <p:nvPr/>
        </p:nvGraphicFramePr>
        <p:xfrm>
          <a:off x="2325254" y="5792470"/>
          <a:ext cx="8127999" cy="563880"/>
        </p:xfrm>
        <a:graphic>
          <a:graphicData uri="http://schemas.openxmlformats.org/drawingml/2006/table">
            <a:tbl>
              <a:tblPr>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182880">
                <a:tc>
                  <a:txBody>
                    <a:bodyPr/>
                    <a:lstStyle/>
                    <a:p>
                      <a:pPr marL="0" algn="l" defTabSz="914400" rtl="0" eaLnBrk="1" fontAlgn="b" latinLnBrk="0" hangingPunct="1"/>
                      <a:r>
                        <a:rPr lang="zh-CN" altLang="en-US" sz="1800" b="1" kern="1200" dirty="0">
                          <a:solidFill>
                            <a:schemeClr val="lt1"/>
                          </a:solidFill>
                          <a:latin typeface="+mn-lt"/>
                          <a:ea typeface="+mn-ea"/>
                          <a:cs typeface="+mn-cs"/>
                        </a:rPr>
                        <a:t>训练集数据量</a:t>
                      </a:r>
                    </a:p>
                  </a:txBody>
                  <a:tcPr marL="7620" marR="7620" marT="7620" marB="0" anchor="b">
                    <a:solidFill>
                      <a:schemeClr val="accent1"/>
                    </a:solidFill>
                  </a:tcPr>
                </a:tc>
                <a:tc>
                  <a:txBody>
                    <a:bodyPr/>
                    <a:lstStyle/>
                    <a:p>
                      <a:pPr marL="0" algn="l" defTabSz="914400" rtl="0" eaLnBrk="1" fontAlgn="b" latinLnBrk="0" hangingPunct="1"/>
                      <a:r>
                        <a:rPr lang="zh-CN" altLang="en-US" sz="1800" b="1" kern="1200" dirty="0">
                          <a:solidFill>
                            <a:schemeClr val="lt1"/>
                          </a:solidFill>
                          <a:latin typeface="+mn-lt"/>
                          <a:ea typeface="+mn-ea"/>
                          <a:cs typeface="+mn-cs"/>
                        </a:rPr>
                        <a:t>验证集数据量</a:t>
                      </a:r>
                    </a:p>
                  </a:txBody>
                  <a:tcPr marL="7620" marR="7620" marT="7620" marB="0" anchor="b">
                    <a:solidFill>
                      <a:schemeClr val="accent1"/>
                    </a:solidFill>
                  </a:tcPr>
                </a:tc>
                <a:tc>
                  <a:txBody>
                    <a:bodyPr/>
                    <a:lstStyle/>
                    <a:p>
                      <a:pPr marL="0" algn="l" defTabSz="914400" rtl="0" eaLnBrk="1" fontAlgn="b" latinLnBrk="0" hangingPunct="1"/>
                      <a:r>
                        <a:rPr lang="zh-CN" altLang="en-US" sz="1800" b="1" kern="1200" dirty="0">
                          <a:solidFill>
                            <a:schemeClr val="lt1"/>
                          </a:solidFill>
                          <a:latin typeface="+mn-lt"/>
                          <a:ea typeface="+mn-ea"/>
                          <a:cs typeface="+mn-cs"/>
                        </a:rPr>
                        <a:t>测试集数据量</a:t>
                      </a:r>
                    </a:p>
                  </a:txBody>
                  <a:tcPr marL="7620" marR="7620" marT="7620" marB="0" anchor="b">
                    <a:solidFill>
                      <a:schemeClr val="accent1"/>
                    </a:solidFill>
                  </a:tcPr>
                </a:tc>
                <a:extLst>
                  <a:ext uri="{0D108BD9-81ED-4DB2-BD59-A6C34878D82A}">
                    <a16:rowId xmlns:a16="http://schemas.microsoft.com/office/drawing/2014/main" val="10000"/>
                  </a:ext>
                </a:extLst>
              </a:tr>
              <a:tr h="182880">
                <a:tc>
                  <a:txBody>
                    <a:bodyPr/>
                    <a:lstStyle/>
                    <a:p>
                      <a:pPr algn="l" fontAlgn="b"/>
                      <a:r>
                        <a:rPr lang="en-US" sz="1800" u="none" strike="noStrike" dirty="0">
                          <a:effectLst/>
                          <a:latin typeface="微软雅黑" panose="020B0503020204020204" pitchFamily="34" charset="-122"/>
                          <a:ea typeface="微软雅黑" panose="020B0503020204020204" pitchFamily="34" charset="-122"/>
                        </a:rPr>
                        <a:t>4000</a:t>
                      </a:r>
                      <a:endParaRPr lang="en-US" sz="18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nchor="b"/>
                </a:tc>
                <a:tc>
                  <a:txBody>
                    <a:bodyPr/>
                    <a:lstStyle/>
                    <a:p>
                      <a:pPr algn="l" fontAlgn="b"/>
                      <a:r>
                        <a:rPr lang="en-US" sz="1800" u="none" strike="noStrike" dirty="0">
                          <a:effectLst/>
                          <a:latin typeface="微软雅黑" panose="020B0503020204020204" pitchFamily="34" charset="-122"/>
                          <a:ea typeface="微软雅黑" panose="020B0503020204020204" pitchFamily="34" charset="-122"/>
                        </a:rPr>
                        <a:t>1000</a:t>
                      </a:r>
                      <a:endParaRPr lang="en-US" sz="18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nchor="b"/>
                </a:tc>
                <a:tc>
                  <a:txBody>
                    <a:bodyPr/>
                    <a:lstStyle/>
                    <a:p>
                      <a:pPr algn="l" fontAlgn="b"/>
                      <a:r>
                        <a:rPr lang="en-US" sz="1800" u="none" strike="noStrike" dirty="0">
                          <a:effectLst/>
                          <a:latin typeface="微软雅黑" panose="020B0503020204020204" pitchFamily="34" charset="-122"/>
                          <a:ea typeface="微软雅黑" panose="020B0503020204020204" pitchFamily="34" charset="-122"/>
                        </a:rPr>
                        <a:t>2000</a:t>
                      </a:r>
                      <a:endParaRPr lang="en-US" sz="1800" b="0" i="0" u="none" strike="noStrike" dirty="0">
                        <a:solidFill>
                          <a:srgbClr val="000000"/>
                        </a:solidFill>
                        <a:effectLst/>
                        <a:latin typeface="微软雅黑" panose="020B0503020204020204" pitchFamily="34" charset="-122"/>
                        <a:ea typeface="微软雅黑" panose="020B0503020204020204" pitchFamily="34" charset="-122"/>
                      </a:endParaRPr>
                    </a:p>
                  </a:txBody>
                  <a:tcPr marL="7620" marR="7620" marT="7620" marB="0" anchor="b"/>
                </a:tc>
                <a:extLst>
                  <a:ext uri="{0D108BD9-81ED-4DB2-BD59-A6C34878D82A}">
                    <a16:rowId xmlns:a16="http://schemas.microsoft.com/office/drawing/2014/main" val="10001"/>
                  </a:ext>
                </a:extLst>
              </a:tr>
            </a:tbl>
          </a:graphicData>
        </a:graphic>
      </p:graphicFrame>
      <p:sp>
        <p:nvSpPr>
          <p:cNvPr id="9" name="TextBox 8"/>
          <p:cNvSpPr txBox="1"/>
          <p:nvPr/>
        </p:nvSpPr>
        <p:spPr>
          <a:xfrm>
            <a:off x="943486" y="5866960"/>
            <a:ext cx="1338828"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发布数</a:t>
            </a:r>
            <a:r>
              <a:rPr lang="zh-CN" altLang="en-US" dirty="0">
                <a:latin typeface="微软雅黑" panose="020B0503020204020204" pitchFamily="34" charset="-122"/>
                <a:ea typeface="微软雅黑" panose="020B0503020204020204" pitchFamily="34" charset="-122"/>
              </a:rPr>
              <a:t>据</a:t>
            </a:r>
            <a:r>
              <a:rPr lang="zh-CN" altLang="en-US" dirty="0" smtClean="0">
                <a:latin typeface="微软雅黑" panose="020B0503020204020204" pitchFamily="34" charset="-122"/>
                <a:ea typeface="微软雅黑" panose="020B0503020204020204" pitchFamily="34" charset="-122"/>
              </a:rPr>
              <a:t>：</a:t>
            </a:r>
            <a:endParaRPr 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0</TotalTime>
  <Words>3669</Words>
  <Application>Microsoft Office PowerPoint</Application>
  <PresentationFormat>Widescreen</PresentationFormat>
  <Paragraphs>499</Paragraphs>
  <Slides>28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Montserrat</vt:lpstr>
      <vt:lpstr>微软雅黑</vt:lpstr>
      <vt:lpstr>等线</vt:lpstr>
      <vt:lpstr>Arial</vt:lpstr>
      <vt:lpstr>Calibri</vt:lpstr>
      <vt:lpstr>Calibri Light</vt:lpstr>
      <vt:lpstr>Cambria Math</vt:lpstr>
      <vt:lpstr>Times New Roman</vt:lpstr>
      <vt:lpstr>Wingdings</vt:lpstr>
      <vt:lpstr>Office Theme</vt:lpstr>
      <vt:lpstr>第五届中国健康信息处理会议CHIP2019 评测竞赛  整体报告</vt:lpstr>
      <vt:lpstr>PowerPoint Presentation</vt:lpstr>
      <vt:lpstr>评测任务</vt:lpstr>
      <vt:lpstr>报名情况</vt:lpstr>
      <vt:lpstr>评测论文提交及海报展示</vt:lpstr>
      <vt:lpstr>PowerPoint Presentation</vt:lpstr>
      <vt:lpstr>PowerPoint Presentation</vt:lpstr>
      <vt:lpstr>任务描述</vt:lpstr>
      <vt:lpstr>任务说明</vt:lpstr>
      <vt:lpstr>评价指标</vt:lpstr>
      <vt:lpstr>评测结果</vt:lpstr>
      <vt:lpstr>方法分析</vt:lpstr>
      <vt:lpstr>口头报告及海报展示</vt:lpstr>
      <vt:lpstr>PowerPoint Presentation</vt:lpstr>
      <vt:lpstr>任务描述</vt:lpstr>
      <vt:lpstr>数据说明</vt:lpstr>
      <vt:lpstr>评价指标</vt:lpstr>
      <vt:lpstr>评测结果</vt:lpstr>
      <vt:lpstr>方法分析</vt:lpstr>
      <vt:lpstr>口头报告</vt:lpstr>
      <vt:lpstr>PowerPoint Presentation</vt:lpstr>
      <vt:lpstr>任务描述</vt:lpstr>
      <vt:lpstr>任务说明</vt:lpstr>
      <vt:lpstr>评价指标</vt:lpstr>
      <vt:lpstr>评测结果</vt:lpstr>
      <vt:lpstr>方法分析</vt:lpstr>
      <vt:lpstr>口头报告及海报展示</vt:lpstr>
      <vt:lpstr>第五届中国健康信息处理会议CHIP2019 评测竞赛  整体报告</vt:lpstr>
    </vt:vector>
  </TitlesOfParts>
  <Company>Philips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CHIP 2019 评测竞赛 整体报告</dc:title>
  <dc:creator>zong, hui</dc:creator>
  <cp:lastModifiedBy>zong, hui</cp:lastModifiedBy>
  <cp:revision>126</cp:revision>
  <dcterms:created xsi:type="dcterms:W3CDTF">2019-11-05T06:26:00Z</dcterms:created>
  <dcterms:modified xsi:type="dcterms:W3CDTF">2019-11-23T14:24:03Z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2052-10.1.0.7698</vt:lpwstr>
  </property>
</Properties>
</file>