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70" r:id="rId2"/>
    <p:sldId id="258" r:id="rId3"/>
    <p:sldId id="339" r:id="rId4"/>
    <p:sldId id="259" r:id="rId5"/>
    <p:sldId id="344" r:id="rId6"/>
    <p:sldId id="353" r:id="rId7"/>
    <p:sldId id="343" r:id="rId8"/>
    <p:sldId id="349" r:id="rId9"/>
    <p:sldId id="342" r:id="rId10"/>
    <p:sldId id="354" r:id="rId11"/>
    <p:sldId id="350" r:id="rId12"/>
    <p:sldId id="346" r:id="rId1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4C20C-5568-477E-BF14-1037EB2128B7}" type="datetimeFigureOut">
              <a:rPr lang="zh-CN" altLang="en-US" smtClean="0"/>
              <a:t>2019/11/27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0C4D0-4516-4020-9A4F-9557319B1A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862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感谢竞赛评测方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0C4D0-4516-4020-9A4F-9557319B1A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598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可选，如果主办方已经介绍过任务，这一页就跳过，如果没有可以快速说一下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0C4D0-4516-4020-9A4F-9557319B1A7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68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1.</a:t>
            </a:r>
            <a:r>
              <a:rPr lang="zh-CN" altLang="en-US" dirty="0"/>
              <a:t> 协和</a:t>
            </a:r>
            <a:r>
              <a:rPr lang="en-US" altLang="zh-CN" dirty="0"/>
              <a:t>2017</a:t>
            </a:r>
            <a:r>
              <a:rPr lang="zh-CN" altLang="en-US" dirty="0"/>
              <a:t>版共有</a:t>
            </a:r>
            <a:r>
              <a:rPr lang="en-US" altLang="zh-CN" dirty="0"/>
              <a:t>9467</a:t>
            </a:r>
            <a:r>
              <a:rPr lang="zh-CN" altLang="en-US" dirty="0"/>
              <a:t>个标准名，训练集有</a:t>
            </a:r>
            <a:r>
              <a:rPr lang="en-US" altLang="zh-CN" dirty="0"/>
              <a:t>956</a:t>
            </a:r>
            <a:r>
              <a:rPr lang="zh-CN" altLang="en-US" dirty="0"/>
              <a:t>个标准名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0C4D0-4516-4020-9A4F-9557319B1A7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172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直观含义讲训练集构造，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0C4D0-4516-4020-9A4F-9557319B1A7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1281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为了保证模型的稳定性，以及过拟合，我们用</a:t>
            </a:r>
            <a:r>
              <a:rPr lang="en-US" altLang="zh-CN" dirty="0"/>
              <a:t>5</a:t>
            </a:r>
            <a:r>
              <a:rPr lang="zh-CN" altLang="en-US" dirty="0"/>
              <a:t>个模型进行了集成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0C4D0-4516-4020-9A4F-9557319B1A7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142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70C4D0-4516-4020-9A4F-9557319B1A7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9332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dirty="0"/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dirty="0"/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04EC7A6D-FAD9-4068-B7C7-70946CCDF7A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image1.png" descr="image2-sm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236259"/>
            <a:ext cx="1267466" cy="35150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7583783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04EC7A6D-FAD9-4068-B7C7-70946CCDF7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37221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04EC7A6D-FAD9-4068-B7C7-70946CCDF7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74599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/>
          </a:p>
        </p:txBody>
      </p:sp>
      <p:sp>
        <p:nvSpPr>
          <p:cNvPr id="74" name="Shape 74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lvl="0" indent="0">
              <a:buSzTx/>
              <a:buFontTx/>
              <a:buNone/>
              <a:defRPr sz="1600"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04EC7A6D-FAD9-4068-B7C7-70946CCDF7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690402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04EC7A6D-FAD9-4068-B7C7-70946CCDF7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4367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04EC7A6D-FAD9-4068-B7C7-70946CCDF7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8802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04EC7A6D-FAD9-4068-B7C7-70946CCDF7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44206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237845" y="203200"/>
            <a:ext cx="10515600" cy="54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Autofit/>
          </a:bodyPr>
          <a:lstStyle/>
          <a:p>
            <a:r>
              <a:rPr dirty="0"/>
              <a:t>标题文本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237845" y="936978"/>
            <a:ext cx="11581622" cy="5350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正文级别 1</a:t>
            </a:r>
          </a:p>
          <a:p>
            <a:pPr lvl="1"/>
            <a:r>
              <a:rPr dirty="0"/>
              <a:t>正文级别 2</a:t>
            </a:r>
          </a:p>
          <a:p>
            <a:pPr lvl="2"/>
            <a:r>
              <a:rPr dirty="0"/>
              <a:t>正文级别 3</a:t>
            </a:r>
          </a:p>
          <a:p>
            <a:pPr lvl="3"/>
            <a:r>
              <a:rPr dirty="0"/>
              <a:t>正文级别 4</a:t>
            </a:r>
          </a:p>
          <a:p>
            <a:pPr lvl="4"/>
            <a:r>
              <a:rPr dirty="0"/>
              <a:t>正文级别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04EC7A6D-FAD9-4068-B7C7-70946CCDF7A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Shape 1080"/>
          <p:cNvSpPr/>
          <p:nvPr/>
        </p:nvSpPr>
        <p:spPr>
          <a:xfrm>
            <a:off x="237845" y="747200"/>
            <a:ext cx="11716309" cy="1"/>
          </a:xfrm>
          <a:prstGeom prst="line">
            <a:avLst/>
          </a:prstGeom>
          <a:ln w="6350">
            <a:solidFill>
              <a:schemeClr val="accent3"/>
            </a:solidFill>
            <a:custDash>
              <a:ds d="200000" sp="200000"/>
            </a:custDash>
            <a:miter lim="400000"/>
          </a:ln>
        </p:spPr>
        <p:txBody>
          <a:bodyPr lIns="45719" rIns="4571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0223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Microsoft YaHei" charset="-122"/>
          <a:ea typeface="Microsoft YaHei" charset="-122"/>
          <a:cs typeface="Microsoft YaHei" charset="-122"/>
          <a:sym typeface="Calibri Light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Microsoft YaHei" charset="-122"/>
          <a:ea typeface="Microsoft YaHei" charset="-122"/>
          <a:cs typeface="Microsoft YaHei" charset="-122"/>
          <a:sym typeface="Calibri"/>
        </a:defRPr>
      </a:lvl1pPr>
      <a:lvl2pPr marL="723900" marR="0" indent="-2667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Microsoft YaHei" charset="-122"/>
          <a:ea typeface="Microsoft YaHei" charset="-122"/>
          <a:cs typeface="Microsoft YaHei" charset="-122"/>
          <a:sym typeface="Calibri"/>
        </a:defRPr>
      </a:lvl2pPr>
      <a:lvl3pPr marL="1234439" marR="0" indent="-320039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Microsoft YaHei" charset="-122"/>
          <a:ea typeface="Microsoft YaHei" charset="-122"/>
          <a:cs typeface="Microsoft YaHei" charset="-122"/>
          <a:sym typeface="Calibri"/>
        </a:defRPr>
      </a:lvl3pPr>
      <a:lvl4pPr marL="1727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Microsoft YaHei" charset="-122"/>
          <a:ea typeface="Microsoft YaHei" charset="-122"/>
          <a:cs typeface="Microsoft YaHei" charset="-122"/>
          <a:sym typeface="Calibri"/>
        </a:defRPr>
      </a:lvl4pPr>
      <a:lvl5pPr marL="21844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000" b="0" i="0" u="none" strike="noStrike" cap="none" spc="0" baseline="0">
          <a:ln>
            <a:noFill/>
          </a:ln>
          <a:solidFill>
            <a:srgbClr val="000000"/>
          </a:solidFill>
          <a:uFillTx/>
          <a:latin typeface="Microsoft YaHei" charset="-122"/>
          <a:ea typeface="Microsoft YaHei" charset="-122"/>
          <a:cs typeface="Microsoft YaHei" charset="-122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image1.png" descr="image2-smal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1056" y="6196355"/>
            <a:ext cx="1475195" cy="40911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15" name="Group 115"/>
          <p:cNvGrpSpPr/>
          <p:nvPr/>
        </p:nvGrpSpPr>
        <p:grpSpPr>
          <a:xfrm>
            <a:off x="-147585" y="1508016"/>
            <a:ext cx="5456110" cy="5456113"/>
            <a:chOff x="0" y="-1"/>
            <a:chExt cx="5456109" cy="5456111"/>
          </a:xfrm>
        </p:grpSpPr>
        <p:pic>
          <p:nvPicPr>
            <p:cNvPr id="113" name="image2.png" descr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" y="-2"/>
              <a:ext cx="5456110" cy="54561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4" name="Shape 114"/>
            <p:cNvSpPr/>
            <p:nvPr/>
          </p:nvSpPr>
          <p:spPr>
            <a:xfrm>
              <a:off x="1674960" y="110814"/>
              <a:ext cx="85955" cy="85955"/>
            </a:xfrm>
            <a:prstGeom prst="ellipse">
              <a:avLst/>
            </a:prstGeom>
            <a:solidFill>
              <a:srgbClr val="000000">
                <a:alpha val="72213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latin typeface="Calibri Light"/>
                  <a:ea typeface="Calibri Light"/>
                  <a:cs typeface="Calibri Light"/>
                  <a:sym typeface="Calibri Light"/>
                </a:defRPr>
              </a:pPr>
              <a:endParaRPr/>
            </a:p>
          </p:txBody>
        </p:sp>
      </p:grpSp>
      <p:sp>
        <p:nvSpPr>
          <p:cNvPr id="8" name="副标题 2">
            <a:extLst>
              <a:ext uri="{FF2B5EF4-FFF2-40B4-BE49-F238E27FC236}">
                <a16:creationId xmlns:a16="http://schemas.microsoft.com/office/drawing/2014/main" id="{9F5620C8-AE3B-490B-A168-7504F6915D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12053" y="3554749"/>
            <a:ext cx="2779938" cy="1167974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zh-CN" altLang="en-US" dirty="0"/>
              <a:t>认知医疗组</a:t>
            </a:r>
            <a:endParaRPr lang="en-US" altLang="zh-CN" dirty="0"/>
          </a:p>
          <a:p>
            <a:pPr marL="0" indent="0" algn="r">
              <a:buNone/>
            </a:pPr>
            <a:r>
              <a:rPr lang="en-US" altLang="zh-CN" dirty="0"/>
              <a:t>AI Labs</a:t>
            </a:r>
          </a:p>
          <a:p>
            <a:pPr marL="0" indent="0" algn="r">
              <a:buNone/>
            </a:pPr>
            <a:r>
              <a:rPr lang="zh-CN" altLang="en-US" dirty="0"/>
              <a:t>云知声</a:t>
            </a:r>
            <a:endParaRPr lang="en-US" altLang="zh-CN" dirty="0"/>
          </a:p>
          <a:p>
            <a:pPr marL="0" indent="0" algn="r">
              <a:buNone/>
            </a:pPr>
            <a:endParaRPr lang="en-US" altLang="zh-CN" dirty="0"/>
          </a:p>
        </p:txBody>
      </p:sp>
      <p:sp>
        <p:nvSpPr>
          <p:cNvPr id="9" name="标题 6">
            <a:extLst>
              <a:ext uri="{FF2B5EF4-FFF2-40B4-BE49-F238E27FC236}">
                <a16:creationId xmlns:a16="http://schemas.microsoft.com/office/drawing/2014/main" id="{1E2C9DE5-29B5-4635-A181-8B2CC92988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11101" y="1704786"/>
            <a:ext cx="9490043" cy="2144712"/>
          </a:xfrm>
        </p:spPr>
        <p:txBody>
          <a:bodyPr>
            <a:normAutofit/>
          </a:bodyPr>
          <a:lstStyle/>
          <a:p>
            <a:pPr algn="ctr"/>
            <a:r>
              <a:rPr lang="zh-CN" altLang="en-US" sz="4000" dirty="0"/>
              <a:t>基于</a:t>
            </a:r>
            <a:r>
              <a:rPr lang="en-US" altLang="zh-CN" sz="4000" dirty="0"/>
              <a:t>BERT</a:t>
            </a:r>
            <a:r>
              <a:rPr lang="zh-CN" altLang="en-US" sz="4000" dirty="0"/>
              <a:t>蕴含分数排序的术语标准化系统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F1658F21-9104-480B-81FD-40391B8D7C35}"/>
              </a:ext>
            </a:extLst>
          </p:cNvPr>
          <p:cNvCxnSpPr>
            <a:cxnSpLocks/>
          </p:cNvCxnSpPr>
          <p:nvPr/>
        </p:nvCxnSpPr>
        <p:spPr bwMode="auto">
          <a:xfrm>
            <a:off x="7253555" y="3228421"/>
            <a:ext cx="446343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3668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E54D4F5-7008-4EC8-84DF-9A6E222EB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最终结果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213C6DD-E64C-4EA2-B8FB-732A41CEB5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盲测集</a:t>
            </a:r>
            <a:r>
              <a:rPr lang="en-US" altLang="zh-CN" dirty="0"/>
              <a:t>acc=0.94825</a:t>
            </a:r>
            <a:r>
              <a:rPr lang="zh-CN" altLang="en-US" dirty="0"/>
              <a:t>，排名第一</a:t>
            </a:r>
          </a:p>
        </p:txBody>
      </p:sp>
    </p:spTree>
    <p:extLst>
      <p:ext uri="{BB962C8B-B14F-4D97-AF65-F5344CB8AC3E}">
        <p14:creationId xmlns:p14="http://schemas.microsoft.com/office/powerpoint/2010/main" val="148001570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436E6E-6F87-4096-B93E-5F0B5FFD7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结论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FBF9D2C-F2E9-440A-A79D-EE6020601A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基于</a:t>
            </a:r>
            <a:r>
              <a:rPr lang="en-US" altLang="zh-CN" dirty="0"/>
              <a:t>BERT</a:t>
            </a:r>
            <a:r>
              <a:rPr lang="zh-CN" altLang="en-US" dirty="0"/>
              <a:t>蕴含分数和数量预测能够较好解决术语标准化问题</a:t>
            </a:r>
            <a:endParaRPr lang="en-US" altLang="zh-CN" dirty="0"/>
          </a:p>
          <a:p>
            <a:r>
              <a:rPr lang="zh-CN" altLang="en-US" dirty="0"/>
              <a:t>超多分类问题可以用</a:t>
            </a:r>
            <a:r>
              <a:rPr lang="en-US" altLang="zh-CN" dirty="0"/>
              <a:t>BERT</a:t>
            </a:r>
            <a:r>
              <a:rPr lang="zh-CN" altLang="en-US" dirty="0"/>
              <a:t>转换成二分类问题解决</a:t>
            </a:r>
            <a:endParaRPr lang="en-US" altLang="zh-CN" dirty="0"/>
          </a:p>
          <a:p>
            <a:pPr lvl="1"/>
            <a:r>
              <a:rPr lang="zh-CN" altLang="en-US" dirty="0"/>
              <a:t>训练集尤其是负例的构造方法很重要</a:t>
            </a:r>
            <a:endParaRPr lang="en-US" altLang="zh-CN" dirty="0"/>
          </a:p>
          <a:p>
            <a:r>
              <a:rPr lang="en-US" altLang="zh-CN" dirty="0"/>
              <a:t>BERT</a:t>
            </a:r>
            <a:r>
              <a:rPr lang="zh-CN" altLang="en-US" dirty="0"/>
              <a:t>能够较为准确的预测标准名称的个数</a:t>
            </a:r>
            <a:endParaRPr lang="en-US" altLang="zh-CN" dirty="0"/>
          </a:p>
          <a:p>
            <a:r>
              <a:rPr lang="zh-CN" altLang="en-US" dirty="0"/>
              <a:t>部位和术式对手术术语标准化有所帮助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426457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6AEA43-FA69-48C5-B512-DE8960BF2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059" y="1819905"/>
            <a:ext cx="6835350" cy="8000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en-US" sz="36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知音知医  智享医疗</a:t>
            </a:r>
            <a:endParaRPr lang="zh-CN" altLang="zh-CN" sz="36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>
              <a:buNone/>
            </a:pPr>
            <a:endParaRPr lang="zh-CN" altLang="en-US" sz="36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BDBA2A3-48CB-417F-82E2-1F68B67D8A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69" y="2804155"/>
            <a:ext cx="2753475" cy="275347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D574102-19E0-412B-A37F-2D71829E0E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160" y="2804155"/>
            <a:ext cx="2753475" cy="275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512CED1A-D6A5-49F6-9EC6-054E6CA4BFAC}"/>
              </a:ext>
            </a:extLst>
          </p:cNvPr>
          <p:cNvSpPr txBox="1"/>
          <p:nvPr/>
        </p:nvSpPr>
        <p:spPr>
          <a:xfrm>
            <a:off x="2105347" y="5573698"/>
            <a:ext cx="68151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招聘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B7F7327-CD76-4C31-9B0A-596D410B3094}"/>
              </a:ext>
            </a:extLst>
          </p:cNvPr>
          <p:cNvSpPr txBox="1"/>
          <p:nvPr/>
        </p:nvSpPr>
        <p:spPr>
          <a:xfrm>
            <a:off x="5224407" y="5573698"/>
            <a:ext cx="116098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病历质控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CE02250-B03E-4146-953A-D0E5191CAB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91087" y="1357087"/>
            <a:ext cx="5500913" cy="550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23942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47DE9E-4A6A-4EB4-B2AC-F7D7D78A3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任务描述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B8C6188-0D45-4EC3-AE11-BD6166CE9C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给定一手术原词，要求给出其对应的手术标准词（</a:t>
            </a:r>
            <a:r>
              <a:rPr lang="en-US" altLang="zh-CN" dirty="0"/>
              <a:t>ICD9-2017</a:t>
            </a:r>
            <a:r>
              <a:rPr lang="zh-CN" altLang="en-US" dirty="0"/>
              <a:t>协和临床版 ）</a:t>
            </a:r>
            <a:endParaRPr lang="en-US" altLang="zh-CN" dirty="0"/>
          </a:p>
          <a:p>
            <a:pPr lvl="1"/>
            <a:r>
              <a:rPr lang="zh-CN" altLang="en-US" dirty="0"/>
              <a:t>比如 </a:t>
            </a:r>
            <a:endParaRPr lang="en-US" altLang="zh-CN" dirty="0"/>
          </a:p>
          <a:p>
            <a:pPr lvl="2"/>
            <a:r>
              <a:rPr lang="en-US" altLang="zh-CN" dirty="0"/>
              <a:t>VVI</a:t>
            </a:r>
            <a:r>
              <a:rPr lang="zh-CN" altLang="en-US" dirty="0"/>
              <a:t>型永久心脏起搏器植入术        单腔永久起搏器置入术</a:t>
            </a:r>
            <a:endParaRPr lang="en-US" altLang="zh-CN" dirty="0"/>
          </a:p>
          <a:p>
            <a:pPr lvl="2"/>
            <a:r>
              <a:rPr lang="zh-CN" altLang="en-US" dirty="0"/>
              <a:t>埋藏式单腔心脏起搏器安置术       单腔永久起搏器置入术</a:t>
            </a:r>
            <a:endParaRPr lang="en-US" altLang="zh-CN" dirty="0"/>
          </a:p>
          <a:p>
            <a:r>
              <a:rPr lang="zh-CN" altLang="en-US" dirty="0"/>
              <a:t>问题抽象</a:t>
            </a:r>
            <a:endParaRPr lang="en-US" altLang="zh-CN" dirty="0"/>
          </a:p>
          <a:p>
            <a:pPr lvl="1"/>
            <a:r>
              <a:rPr lang="zh-CN" altLang="en-US" dirty="0"/>
              <a:t>打分排序问题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7324204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4992BF-4F8B-4076-8C16-016385F3B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845" y="162104"/>
            <a:ext cx="10515600" cy="544000"/>
          </a:xfrm>
        </p:spPr>
        <p:txBody>
          <a:bodyPr/>
          <a:lstStyle/>
          <a:p>
            <a:r>
              <a:rPr lang="zh-CN" altLang="en-US" dirty="0"/>
              <a:t>问题抽象与难点分析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0DBCEB9-8F65-4CE8-9D51-E9248FBBD9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难点</a:t>
            </a:r>
            <a:r>
              <a:rPr lang="en-US" altLang="zh-CN" dirty="0"/>
              <a:t>1</a:t>
            </a:r>
            <a:r>
              <a:rPr lang="zh-CN" altLang="en-US" dirty="0"/>
              <a:t>：标准名数量大，字面相似度高</a:t>
            </a:r>
            <a:endParaRPr lang="en-US" altLang="zh-CN" dirty="0"/>
          </a:p>
          <a:p>
            <a:pPr lvl="1"/>
            <a:r>
              <a:rPr lang="zh-CN" altLang="en-US" dirty="0"/>
              <a:t>协和</a:t>
            </a:r>
            <a:r>
              <a:rPr lang="en-US" altLang="zh-CN" dirty="0"/>
              <a:t>2017</a:t>
            </a:r>
            <a:r>
              <a:rPr lang="zh-CN" altLang="en-US" dirty="0"/>
              <a:t>版</a:t>
            </a:r>
            <a:r>
              <a:rPr lang="en-US" altLang="zh-CN" dirty="0"/>
              <a:t>ICD-9-CM-3</a:t>
            </a:r>
            <a:r>
              <a:rPr lang="zh-CN" altLang="en-US" dirty="0"/>
              <a:t>共有</a:t>
            </a:r>
            <a:r>
              <a:rPr lang="en-US" altLang="zh-CN" dirty="0"/>
              <a:t>9467</a:t>
            </a:r>
            <a:r>
              <a:rPr lang="zh-CN" altLang="en-US" dirty="0"/>
              <a:t>个标准名，训练集和开发集有</a:t>
            </a:r>
            <a:r>
              <a:rPr lang="en-US" altLang="zh-CN" dirty="0"/>
              <a:t>1067</a:t>
            </a:r>
            <a:r>
              <a:rPr lang="zh-CN" altLang="en-US" dirty="0"/>
              <a:t>个标准名</a:t>
            </a:r>
            <a:endParaRPr lang="en-US" altLang="zh-CN" dirty="0"/>
          </a:p>
          <a:p>
            <a:pPr lvl="1"/>
            <a:r>
              <a:rPr lang="zh-CN" altLang="en-US" dirty="0"/>
              <a:t>硬脊膜外病损切除术 硬脊膜下病损切除术</a:t>
            </a:r>
            <a:endParaRPr lang="en-US" altLang="zh-CN" dirty="0"/>
          </a:p>
          <a:p>
            <a:r>
              <a:rPr lang="zh-CN" altLang="en-US" dirty="0"/>
              <a:t>难点</a:t>
            </a:r>
            <a:r>
              <a:rPr lang="en-US" altLang="zh-CN" dirty="0"/>
              <a:t>2</a:t>
            </a:r>
            <a:r>
              <a:rPr lang="zh-CN" altLang="en-US" dirty="0"/>
              <a:t>：标准名个数不确定</a:t>
            </a:r>
            <a:endParaRPr lang="en-US" altLang="zh-CN" dirty="0"/>
          </a:p>
          <a:p>
            <a:r>
              <a:rPr lang="zh-CN" altLang="en-US" dirty="0"/>
              <a:t>难点</a:t>
            </a:r>
            <a:r>
              <a:rPr lang="en-US" altLang="zh-CN" dirty="0"/>
              <a:t>3</a:t>
            </a:r>
            <a:r>
              <a:rPr lang="zh-CN" altLang="en-US" dirty="0"/>
              <a:t>：</a:t>
            </a:r>
            <a:r>
              <a:rPr lang="en-US" altLang="zh-CN" dirty="0"/>
              <a:t>zero-shot</a:t>
            </a:r>
            <a:r>
              <a:rPr lang="zh-CN" altLang="en-US" dirty="0"/>
              <a:t>以及</a:t>
            </a:r>
            <a:r>
              <a:rPr lang="en-US" altLang="zh-CN" dirty="0"/>
              <a:t>few-shot</a:t>
            </a:r>
          </a:p>
          <a:p>
            <a:pPr lvl="1"/>
            <a:r>
              <a:rPr lang="zh-CN" altLang="en-US" dirty="0"/>
              <a:t>开发集</a:t>
            </a:r>
            <a:r>
              <a:rPr lang="en-US" altLang="zh-CN" dirty="0"/>
              <a:t>480</a:t>
            </a:r>
            <a:r>
              <a:rPr lang="zh-CN" altLang="en-US" dirty="0"/>
              <a:t>个标准名中有</a:t>
            </a:r>
            <a:r>
              <a:rPr lang="en-US" altLang="zh-CN" dirty="0"/>
              <a:t>111</a:t>
            </a:r>
            <a:r>
              <a:rPr lang="zh-CN" altLang="en-US" dirty="0"/>
              <a:t>个标准名没有出现在训练集中，</a:t>
            </a:r>
            <a:r>
              <a:rPr lang="en-US" altLang="zh-CN" dirty="0"/>
              <a:t>66</a:t>
            </a:r>
            <a:r>
              <a:rPr lang="zh-CN" altLang="en-US" dirty="0"/>
              <a:t>个出现</a:t>
            </a:r>
            <a:r>
              <a:rPr lang="en-US" altLang="zh-CN" dirty="0"/>
              <a:t>1</a:t>
            </a:r>
            <a:r>
              <a:rPr lang="zh-CN" altLang="en-US" dirty="0"/>
              <a:t>次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4012892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CCAC5A-A4F5-461D-911C-9FDAFE41B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整体方案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C2AB5BA-CDBE-4674-A2A4-41E8FDF98F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7845" y="936978"/>
            <a:ext cx="11581622" cy="5350933"/>
          </a:xfrm>
        </p:spPr>
        <p:txBody>
          <a:bodyPr/>
          <a:lstStyle/>
          <a:p>
            <a:r>
              <a:rPr lang="zh-CN" altLang="en-US" dirty="0"/>
              <a:t>模块</a:t>
            </a:r>
            <a:r>
              <a:rPr lang="en-US" altLang="zh-CN" dirty="0"/>
              <a:t>1</a:t>
            </a:r>
            <a:r>
              <a:rPr lang="zh-CN" altLang="en-US" dirty="0"/>
              <a:t>：数据预处理</a:t>
            </a:r>
            <a:endParaRPr lang="en-US" altLang="zh-CN" dirty="0"/>
          </a:p>
          <a:p>
            <a:r>
              <a:rPr lang="zh-CN" altLang="en-US" b="1" dirty="0"/>
              <a:t>模块</a:t>
            </a:r>
            <a:r>
              <a:rPr lang="en-US" altLang="zh-CN" b="1" dirty="0"/>
              <a:t>2</a:t>
            </a:r>
            <a:r>
              <a:rPr lang="zh-CN" altLang="en-US" b="1" dirty="0"/>
              <a:t>：基于</a:t>
            </a:r>
            <a:r>
              <a:rPr lang="en-US" altLang="zh-CN" b="1" dirty="0"/>
              <a:t>BERT</a:t>
            </a:r>
            <a:r>
              <a:rPr lang="zh-CN" altLang="en-US" b="1" dirty="0"/>
              <a:t>蕴含推理</a:t>
            </a:r>
            <a:endParaRPr lang="en-US" altLang="zh-CN" b="1" dirty="0"/>
          </a:p>
          <a:p>
            <a:r>
              <a:rPr lang="zh-CN" altLang="en-US" dirty="0"/>
              <a:t>模块</a:t>
            </a:r>
            <a:r>
              <a:rPr lang="en-US" altLang="zh-CN" dirty="0"/>
              <a:t>3</a:t>
            </a:r>
            <a:r>
              <a:rPr lang="zh-CN" altLang="en-US" dirty="0"/>
              <a:t>：回归排序</a:t>
            </a:r>
            <a:endParaRPr lang="en-US" altLang="zh-CN" dirty="0"/>
          </a:p>
          <a:p>
            <a:r>
              <a:rPr lang="zh-CN" altLang="en-US" b="1" dirty="0"/>
              <a:t>模块</a:t>
            </a:r>
            <a:r>
              <a:rPr lang="en-US" altLang="zh-CN" b="1" dirty="0"/>
              <a:t>4</a:t>
            </a:r>
            <a:r>
              <a:rPr lang="zh-CN" altLang="en-US" b="1" dirty="0"/>
              <a:t>：数量预测</a:t>
            </a:r>
            <a:endParaRPr lang="en-US" altLang="zh-CN" b="1" dirty="0"/>
          </a:p>
          <a:p>
            <a:endParaRPr lang="en-US" altLang="zh-CN" dirty="0"/>
          </a:p>
        </p:txBody>
      </p:sp>
      <p:sp>
        <p:nvSpPr>
          <p:cNvPr id="5" name="流程图: 可选过程 4">
            <a:extLst>
              <a:ext uri="{FF2B5EF4-FFF2-40B4-BE49-F238E27FC236}">
                <a16:creationId xmlns:a16="http://schemas.microsoft.com/office/drawing/2014/main" id="{D0EB98FF-9F45-4F29-8651-220F2B99384D}"/>
              </a:ext>
            </a:extLst>
          </p:cNvPr>
          <p:cNvSpPr/>
          <p:nvPr/>
        </p:nvSpPr>
        <p:spPr>
          <a:xfrm>
            <a:off x="6950437" y="3514820"/>
            <a:ext cx="1287867" cy="408620"/>
          </a:xfrm>
          <a:prstGeom prst="flowChartAlternateProcess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zh-CN" altLang="en-US" dirty="0"/>
              <a:t>蕴含计算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" name="流程图: 可选过程 7">
            <a:extLst>
              <a:ext uri="{FF2B5EF4-FFF2-40B4-BE49-F238E27FC236}">
                <a16:creationId xmlns:a16="http://schemas.microsoft.com/office/drawing/2014/main" id="{8B780197-9D78-4A75-B92F-C8C99BC8488C}"/>
              </a:ext>
            </a:extLst>
          </p:cNvPr>
          <p:cNvSpPr/>
          <p:nvPr/>
        </p:nvSpPr>
        <p:spPr>
          <a:xfrm>
            <a:off x="6950436" y="2570785"/>
            <a:ext cx="1287868" cy="408620"/>
          </a:xfrm>
          <a:prstGeom prst="flowChartAlternateProcess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排序</a:t>
            </a: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D623F0A1-1E20-4214-B1A9-A049EA26C1ED}"/>
              </a:ext>
            </a:extLst>
          </p:cNvPr>
          <p:cNvCxnSpPr>
            <a:cxnSpLocks/>
            <a:stCxn id="5" idx="0"/>
            <a:endCxn id="8" idx="2"/>
          </p:cNvCxnSpPr>
          <p:nvPr/>
        </p:nvCxnSpPr>
        <p:spPr>
          <a:xfrm flipH="1" flipV="1">
            <a:off x="7594370" y="2979405"/>
            <a:ext cx="1" cy="535415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流程图: 可选过程 15">
            <a:extLst>
              <a:ext uri="{FF2B5EF4-FFF2-40B4-BE49-F238E27FC236}">
                <a16:creationId xmlns:a16="http://schemas.microsoft.com/office/drawing/2014/main" id="{8566C7FF-0232-4A1E-9325-E481418BFD6B}"/>
              </a:ext>
            </a:extLst>
          </p:cNvPr>
          <p:cNvSpPr/>
          <p:nvPr/>
        </p:nvSpPr>
        <p:spPr>
          <a:xfrm>
            <a:off x="8876821" y="2570785"/>
            <a:ext cx="1101047" cy="408620"/>
          </a:xfrm>
          <a:prstGeom prst="flowChartAlternateProcess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zh-CN" altLang="en-US" dirty="0"/>
              <a:t>个数</a:t>
            </a:r>
            <a:r>
              <a: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预测</a:t>
            </a:r>
          </a:p>
        </p:txBody>
      </p:sp>
      <p:sp>
        <p:nvSpPr>
          <p:cNvPr id="20" name="流程图: 可选过程 19">
            <a:extLst>
              <a:ext uri="{FF2B5EF4-FFF2-40B4-BE49-F238E27FC236}">
                <a16:creationId xmlns:a16="http://schemas.microsoft.com/office/drawing/2014/main" id="{02FAB3A7-699E-4E1E-B5E9-95AC23A4557D}"/>
              </a:ext>
            </a:extLst>
          </p:cNvPr>
          <p:cNvSpPr/>
          <p:nvPr/>
        </p:nvSpPr>
        <p:spPr>
          <a:xfrm>
            <a:off x="6950436" y="5372660"/>
            <a:ext cx="1320261" cy="408620"/>
          </a:xfrm>
          <a:prstGeom prst="flowChartAlternateProcess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zh-CN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输入</a:t>
            </a:r>
          </a:p>
        </p:txBody>
      </p: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E0078524-3BA5-443D-92B1-F80BA7DF5817}"/>
              </a:ext>
            </a:extLst>
          </p:cNvPr>
          <p:cNvCxnSpPr>
            <a:cxnSpLocks/>
            <a:stCxn id="97" idx="0"/>
            <a:endCxn id="5" idx="2"/>
          </p:cNvCxnSpPr>
          <p:nvPr/>
        </p:nvCxnSpPr>
        <p:spPr>
          <a:xfrm flipV="1">
            <a:off x="7591790" y="3923440"/>
            <a:ext cx="2581" cy="535416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2" name="流程图: 可选过程 41">
            <a:extLst>
              <a:ext uri="{FF2B5EF4-FFF2-40B4-BE49-F238E27FC236}">
                <a16:creationId xmlns:a16="http://schemas.microsoft.com/office/drawing/2014/main" id="{3B979C40-D61F-4EB5-8932-2554AE533244}"/>
              </a:ext>
            </a:extLst>
          </p:cNvPr>
          <p:cNvSpPr/>
          <p:nvPr/>
        </p:nvSpPr>
        <p:spPr>
          <a:xfrm>
            <a:off x="6935936" y="1630439"/>
            <a:ext cx="1287867" cy="408620"/>
          </a:xfrm>
          <a:prstGeom prst="flowChartAlternateProcess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zh-CN" altLang="en-US" dirty="0"/>
              <a:t>输出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7" name="流程图: 可选过程 96">
            <a:extLst>
              <a:ext uri="{FF2B5EF4-FFF2-40B4-BE49-F238E27FC236}">
                <a16:creationId xmlns:a16="http://schemas.microsoft.com/office/drawing/2014/main" id="{DF6155A5-167A-4C1D-BF60-DDF279BECE99}"/>
              </a:ext>
            </a:extLst>
          </p:cNvPr>
          <p:cNvSpPr/>
          <p:nvPr/>
        </p:nvSpPr>
        <p:spPr>
          <a:xfrm>
            <a:off x="6931659" y="4458856"/>
            <a:ext cx="1320261" cy="408620"/>
          </a:xfrm>
          <a:prstGeom prst="flowChartAlternateProcess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zh-CN" altLang="en-US" dirty="0"/>
              <a:t>预处理</a:t>
            </a:r>
            <a:endParaRPr kumimoji="0" lang="zh-CN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133" name="直接箭头连接符 132">
            <a:extLst>
              <a:ext uri="{FF2B5EF4-FFF2-40B4-BE49-F238E27FC236}">
                <a16:creationId xmlns:a16="http://schemas.microsoft.com/office/drawing/2014/main" id="{3F28B427-54A6-431C-BCE0-D42E2A4BE77E}"/>
              </a:ext>
            </a:extLst>
          </p:cNvPr>
          <p:cNvCxnSpPr>
            <a:stCxn id="20" idx="0"/>
            <a:endCxn id="97" idx="2"/>
          </p:cNvCxnSpPr>
          <p:nvPr/>
        </p:nvCxnSpPr>
        <p:spPr>
          <a:xfrm flipH="1" flipV="1">
            <a:off x="7591790" y="4867476"/>
            <a:ext cx="18777" cy="505184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5" name="连接符: 肘形 44">
            <a:extLst>
              <a:ext uri="{FF2B5EF4-FFF2-40B4-BE49-F238E27FC236}">
                <a16:creationId xmlns:a16="http://schemas.microsoft.com/office/drawing/2014/main" id="{63B20D5C-50F6-4AEB-B699-2E1A26C71F9C}"/>
              </a:ext>
            </a:extLst>
          </p:cNvPr>
          <p:cNvCxnSpPr>
            <a:stCxn id="97" idx="3"/>
            <a:endCxn id="16" idx="2"/>
          </p:cNvCxnSpPr>
          <p:nvPr/>
        </p:nvCxnSpPr>
        <p:spPr>
          <a:xfrm flipV="1">
            <a:off x="8251920" y="2979405"/>
            <a:ext cx="1175425" cy="1683761"/>
          </a:xfrm>
          <a:prstGeom prst="bentConnector2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" name="连接符: 肘形 46">
            <a:extLst>
              <a:ext uri="{FF2B5EF4-FFF2-40B4-BE49-F238E27FC236}">
                <a16:creationId xmlns:a16="http://schemas.microsoft.com/office/drawing/2014/main" id="{1D7E1C53-47CD-4631-B1DB-028B6D4BD8D8}"/>
              </a:ext>
            </a:extLst>
          </p:cNvPr>
          <p:cNvCxnSpPr>
            <a:stCxn id="16" idx="0"/>
            <a:endCxn id="42" idx="3"/>
          </p:cNvCxnSpPr>
          <p:nvPr/>
        </p:nvCxnSpPr>
        <p:spPr>
          <a:xfrm rot="16200000" flipV="1">
            <a:off x="8457556" y="1600996"/>
            <a:ext cx="736036" cy="1203542"/>
          </a:xfrm>
          <a:prstGeom prst="bentConnector2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" name="直接箭头连接符 48">
            <a:extLst>
              <a:ext uri="{FF2B5EF4-FFF2-40B4-BE49-F238E27FC236}">
                <a16:creationId xmlns:a16="http://schemas.microsoft.com/office/drawing/2014/main" id="{ECD62A42-EAF6-4618-BA6F-EA1E0E796038}"/>
              </a:ext>
            </a:extLst>
          </p:cNvPr>
          <p:cNvCxnSpPr>
            <a:stCxn id="8" idx="0"/>
            <a:endCxn id="42" idx="2"/>
          </p:cNvCxnSpPr>
          <p:nvPr/>
        </p:nvCxnSpPr>
        <p:spPr>
          <a:xfrm flipH="1" flipV="1">
            <a:off x="7579870" y="2039059"/>
            <a:ext cx="14500" cy="531726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36887470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C18315-03E8-4A12-B2C8-33FF98F3D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数据预处理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37CA5D7-9473-4E3D-B5DE-EAF00C01FB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规范化</a:t>
            </a:r>
            <a:endParaRPr lang="en-US" altLang="zh-CN" dirty="0"/>
          </a:p>
          <a:p>
            <a:pPr lvl="1"/>
            <a:r>
              <a:rPr lang="zh-CN" altLang="en-US" dirty="0"/>
              <a:t>全角转半角</a:t>
            </a:r>
            <a:endParaRPr lang="en-US" altLang="zh-CN" dirty="0"/>
          </a:p>
          <a:p>
            <a:pPr lvl="1"/>
            <a:r>
              <a:rPr lang="zh-CN" altLang="en-US" dirty="0"/>
              <a:t>数字标准化</a:t>
            </a:r>
            <a:endParaRPr lang="en-US" altLang="zh-CN" dirty="0"/>
          </a:p>
          <a:p>
            <a:pPr lvl="1"/>
            <a:r>
              <a:rPr lang="zh-CN" altLang="en-US" dirty="0"/>
              <a:t>去掉输入中的编码</a:t>
            </a:r>
            <a:endParaRPr lang="en-US" altLang="zh-CN" dirty="0"/>
          </a:p>
          <a:p>
            <a:r>
              <a:rPr lang="zh-CN" altLang="en-US" dirty="0"/>
              <a:t>根据训练数据中出现的英文数据，修改了标准名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对包含不的标准名重新进行了修改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4CED206D-62AE-424F-8877-8B5C6AEBD4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391303"/>
              </p:ext>
            </p:extLst>
          </p:nvPr>
        </p:nvGraphicFramePr>
        <p:xfrm>
          <a:off x="996592" y="3306297"/>
          <a:ext cx="6195317" cy="6531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594">
                  <a:extLst>
                    <a:ext uri="{9D8B030D-6E8A-4147-A177-3AD203B41FA5}">
                      <a16:colId xmlns:a16="http://schemas.microsoft.com/office/drawing/2014/main" val="3027326857"/>
                    </a:ext>
                  </a:extLst>
                </a:gridCol>
                <a:gridCol w="2481218">
                  <a:extLst>
                    <a:ext uri="{9D8B030D-6E8A-4147-A177-3AD203B41FA5}">
                      <a16:colId xmlns:a16="http://schemas.microsoft.com/office/drawing/2014/main" val="2767352771"/>
                    </a:ext>
                  </a:extLst>
                </a:gridCol>
                <a:gridCol w="2979505">
                  <a:extLst>
                    <a:ext uri="{9D8B030D-6E8A-4147-A177-3AD203B41FA5}">
                      <a16:colId xmlns:a16="http://schemas.microsoft.com/office/drawing/2014/main" val="1980206331"/>
                    </a:ext>
                  </a:extLst>
                </a:gridCol>
              </a:tblGrid>
              <a:tr h="250712">
                <a:tc>
                  <a:txBody>
                    <a:bodyPr/>
                    <a:lstStyle/>
                    <a:p>
                      <a:r>
                        <a:rPr lang="zh-CN" altLang="en-US" dirty="0"/>
                        <a:t>输入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原始标准名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修改后标准名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690129"/>
                  </a:ext>
                </a:extLst>
              </a:tr>
              <a:tr h="378789">
                <a:tc>
                  <a:txBody>
                    <a:bodyPr/>
                    <a:lstStyle/>
                    <a:p>
                      <a:r>
                        <a:rPr lang="en-US" altLang="zh-CN" dirty="0"/>
                        <a:t>PICC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经外周静脉穿刺中心静脉置管术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经外周静脉穿刺中心静脉置管术（</a:t>
                      </a:r>
                      <a:r>
                        <a:rPr lang="en-US" altLang="zh-CN" dirty="0"/>
                        <a:t>PICC</a:t>
                      </a:r>
                      <a:r>
                        <a:rPr lang="zh-CN" altLang="en-US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713680"/>
                  </a:ext>
                </a:extLst>
              </a:tr>
            </a:tbl>
          </a:graphicData>
        </a:graphic>
      </p:graphicFrame>
      <p:graphicFrame>
        <p:nvGraphicFramePr>
          <p:cNvPr id="7" name="表格 4">
            <a:extLst>
              <a:ext uri="{FF2B5EF4-FFF2-40B4-BE49-F238E27FC236}">
                <a16:creationId xmlns:a16="http://schemas.microsoft.com/office/drawing/2014/main" id="{DAFAFDAE-1C06-4F14-AC25-7EBA95A53B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148158"/>
              </p:ext>
            </p:extLst>
          </p:nvPr>
        </p:nvGraphicFramePr>
        <p:xfrm>
          <a:off x="996592" y="4808908"/>
          <a:ext cx="6195317" cy="629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4999">
                  <a:extLst>
                    <a:ext uri="{9D8B030D-6E8A-4147-A177-3AD203B41FA5}">
                      <a16:colId xmlns:a16="http://schemas.microsoft.com/office/drawing/2014/main" val="2767352771"/>
                    </a:ext>
                  </a:extLst>
                </a:gridCol>
                <a:gridCol w="3380318">
                  <a:extLst>
                    <a:ext uri="{9D8B030D-6E8A-4147-A177-3AD203B41FA5}">
                      <a16:colId xmlns:a16="http://schemas.microsoft.com/office/drawing/2014/main" val="1980206331"/>
                    </a:ext>
                  </a:extLst>
                </a:gridCol>
              </a:tblGrid>
              <a:tr h="250393">
                <a:tc>
                  <a:txBody>
                    <a:bodyPr/>
                    <a:lstStyle/>
                    <a:p>
                      <a:r>
                        <a:rPr lang="zh-CN" altLang="en-US" dirty="0"/>
                        <a:t>原始标准名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修改后标准名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690129"/>
                  </a:ext>
                </a:extLst>
              </a:tr>
              <a:tr h="355181">
                <a:tc>
                  <a:txBody>
                    <a:bodyPr/>
                    <a:lstStyle/>
                    <a:p>
                      <a:r>
                        <a:rPr lang="zh-CN" altLang="en-US" dirty="0"/>
                        <a:t>手指骨折开放性复位术</a:t>
                      </a:r>
                      <a:r>
                        <a:rPr lang="zh-CN" altLang="en-US" i="1" u="sng" dirty="0"/>
                        <a:t>不伴内固定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手指骨折开放性复位术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713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323612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E4BCE407-BA0A-43EC-8204-32D8941EB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蕴含推理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占位符 5">
                <a:extLst>
                  <a:ext uri="{FF2B5EF4-FFF2-40B4-BE49-F238E27FC236}">
                    <a16:creationId xmlns:a16="http://schemas.microsoft.com/office/drawing/2014/main" id="{C2379766-74AA-47F1-921B-FB47C6F25C64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zh-CN" altLang="en-US" sz="2600" dirty="0"/>
                  <a:t>任务</a:t>
                </a:r>
                <a:endParaRPr lang="en-US" altLang="zh-CN" sz="2600" dirty="0"/>
              </a:p>
              <a:p>
                <a:pPr lvl="1"/>
                <a:r>
                  <a:rPr lang="en-US" altLang="zh-CN" sz="2200" dirty="0"/>
                  <a:t>BERT fine-tuning 0-1</a:t>
                </a:r>
                <a:r>
                  <a:rPr lang="zh-CN" altLang="en-US" sz="2200" dirty="0"/>
                  <a:t>分类任务</a:t>
                </a:r>
                <a:endParaRPr lang="en-US" altLang="zh-CN" sz="2200" dirty="0"/>
              </a:p>
              <a:p>
                <a:pPr lvl="1"/>
                <a:r>
                  <a:rPr lang="en-US" altLang="zh-CN" sz="2200" dirty="0">
                    <a:latin typeface="Cambria Math" panose="02040503050406030204" pitchFamily="18" charset="0"/>
                  </a:rPr>
                  <a:t>query</a:t>
                </a:r>
                <a:r>
                  <a:rPr lang="zh-CN" altLang="en-US" sz="2200" dirty="0">
                    <a:latin typeface="Cambria Math" panose="02040503050406030204" pitchFamily="18" charset="0"/>
                  </a:rPr>
                  <a:t>为</a:t>
                </a:r>
                <a:r>
                  <a:rPr lang="en-US" altLang="zh-CN" sz="2200" dirty="0" err="1">
                    <a:latin typeface="Cambria Math" panose="02040503050406030204" pitchFamily="18" charset="0"/>
                  </a:rPr>
                  <a:t>partA</a:t>
                </a:r>
                <a:r>
                  <a:rPr lang="zh-CN" altLang="en-US" sz="2200" dirty="0">
                    <a:latin typeface="Cambria Math" panose="02040503050406030204" pitchFamily="18" charset="0"/>
                  </a:rPr>
                  <a:t>，标准名称为</a:t>
                </a:r>
                <a:r>
                  <a:rPr lang="en-US" altLang="zh-CN" sz="2200" dirty="0" err="1">
                    <a:latin typeface="Cambria Math" panose="02040503050406030204" pitchFamily="18" charset="0"/>
                  </a:rPr>
                  <a:t>partB</a:t>
                </a:r>
                <a:endParaRPr lang="en-US" altLang="zh-CN" sz="2200" dirty="0"/>
              </a:p>
              <a:p>
                <a:r>
                  <a:rPr lang="zh-CN" altLang="en-US" sz="2600" dirty="0"/>
                  <a:t>训练集构造</a:t>
                </a:r>
                <a:endParaRPr lang="en-US" altLang="zh-CN" sz="2600" dirty="0"/>
              </a:p>
              <a:p>
                <a:pPr lvl="1"/>
                <a:r>
                  <a:rPr lang="zh-CN" altLang="en-US" sz="2200" dirty="0"/>
                  <a:t>正例：</a:t>
                </a:r>
                <a:r>
                  <a:rPr lang="en-US" altLang="zh-CN" sz="2200" dirty="0"/>
                  <a:t> 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200" i="1" dirty="0">
                            <a:latin typeface="Cambria Math" panose="02040503050406030204" pitchFamily="18" charset="0"/>
                          </a:rPr>
                          <m:t>原始词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i="1" dirty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en-US" altLang="zh-CN" sz="2200" dirty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200" i="1" dirty="0">
                            <a:latin typeface="Cambria Math" panose="02040503050406030204" pitchFamily="18" charset="0"/>
                          </a:rPr>
                          <m:t>标准词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i="1" dirty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US" altLang="zh-CN" sz="2200" dirty="0"/>
                  <a:t>,1&gt; </a:t>
                </a:r>
              </a:p>
              <a:p>
                <a:pPr lvl="1"/>
                <a:r>
                  <a:rPr lang="zh-CN" altLang="en-US" sz="2200" dirty="0"/>
                  <a:t>负例：标准词集合</a:t>
                </a:r>
                <a14:m>
                  <m:oMath xmlns:m="http://schemas.openxmlformats.org/officeDocument/2006/math">
                    <m:r>
                      <a:rPr lang="en-US" altLang="zh-CN" sz="2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zh-CN" altLang="en-US" sz="2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，</m:t>
                    </m:r>
                  </m:oMath>
                </a14:m>
                <a:r>
                  <a:rPr lang="en-US" altLang="zh-CN" sz="2200" dirty="0"/>
                  <a:t> </a:t>
                </a:r>
                <a:r>
                  <a:rPr lang="zh-CN" altLang="en-US" sz="2200" dirty="0"/>
                  <a:t>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2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∀</m:t>
                        </m:r>
                        <m:r>
                          <a:rPr lang="zh-CN" altLang="en-US" sz="2200" i="1" dirty="0">
                            <a:latin typeface="Cambria Math" panose="02040503050406030204" pitchFamily="18" charset="0"/>
                          </a:rPr>
                          <m:t>标准词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200" i="1" dirty="0">
                            <a:latin typeface="Cambria Math" panose="02040503050406030204" pitchFamily="18" charset="0"/>
                          </a:rPr>
                          <m:t>j</m:t>
                        </m:r>
                      </m:sub>
                    </m:sSub>
                    <m:r>
                      <a:rPr lang="en-US" altLang="zh-CN" sz="2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altLang="zh-CN" sz="2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sz="2200" dirty="0"/>
                  <a:t> ，以及相似度阈值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i="1" dirty="0">
                        <a:latin typeface="Cambria Math" panose="02040503050406030204" pitchFamily="18" charset="0"/>
                      </a:rPr>
                      <m:t>thres</m:t>
                    </m:r>
                  </m:oMath>
                </a14:m>
                <a:endParaRPr lang="en-US" altLang="zh-CN" sz="2200" dirty="0"/>
              </a:p>
              <a:p>
                <a:pPr marL="914400" lvl="2" indent="0">
                  <a:buNone/>
                </a:pPr>
                <a:r>
                  <a:rPr lang="en-US" altLang="zh-CN" b="1" dirty="0"/>
                  <a:t>	if</a:t>
                </a:r>
                <a14:m>
                  <m:oMath xmlns:m="http://schemas.openxmlformats.org/officeDocument/2006/math">
                    <m:r>
                      <a:rPr lang="en-US" altLang="zh-CN" b="1" dirty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altLang="zh-CN" b="1" i="0" dirty="0" smtClean="0">
                        <a:latin typeface="Cambria Math" panose="02040503050406030204" pitchFamily="18" charset="0"/>
                      </a:rPr>
                      <m:t>        </m:t>
                    </m:r>
                    <m:r>
                      <a:rPr lang="en-US" altLang="zh-CN" b="1" dirty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𝐿𝐶𝑆</m:t>
                            </m:r>
                            <m: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zh-CN" altLang="en-US" i="1" dirty="0">
                                <a:latin typeface="Cambria Math" panose="02040503050406030204" pitchFamily="18" charset="0"/>
                              </a:rPr>
                              <m:t>标准词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j</m:t>
                            </m:r>
                          </m:sub>
                        </m:s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 dirty="0">
                                <a:latin typeface="Cambria Math" panose="02040503050406030204" pitchFamily="18" charset="0"/>
                              </a:rPr>
                              <m:t>原始词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𝑚𝑎𝑥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𝑙𝑒𝑛</m:t>
                        </m:r>
                        <m:d>
                          <m:d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 dirty="0">
                                    <a:latin typeface="Cambria Math" panose="02040503050406030204" pitchFamily="18" charset="0"/>
                                  </a:rPr>
                                  <m:t>原始词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i="1" dirty="0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sub>
                            </m:sSub>
                          </m:e>
                        </m:d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𝑙𝑒𝑛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 dirty="0">
                                <a:latin typeface="Cambria Math" panose="02040503050406030204" pitchFamily="18" charset="0"/>
                              </a:rPr>
                              <m:t>标准词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j</m:t>
                            </m:r>
                          </m:sub>
                        </m:s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))</m:t>
                        </m:r>
                        <m:r>
                          <m:rPr>
                            <m:nor/>
                          </m:rPr>
                          <a:rPr lang="en-US" altLang="zh-CN" dirty="0"/>
                          <m:t> </m:t>
                        </m:r>
                      </m:den>
                    </m:f>
                    <m:r>
                      <a:rPr lang="en-US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𝑡h𝑟𝑒𝑠</m:t>
                    </m:r>
                    <m:r>
                      <a:rPr lang="en-US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||</m:t>
                    </m:r>
                    <m:f>
                      <m:f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𝐿𝐶𝑆</m:t>
                            </m:r>
                            <m: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 dirty="0">
                                    <a:latin typeface="Cambria Math" panose="02040503050406030204" pitchFamily="18" charset="0"/>
                                  </a:rPr>
                                  <m:t>标准词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i="1" dirty="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sub>
                            </m:sSub>
                            <m: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zh-CN" altLang="en-US" i="1" dirty="0">
                                <a:latin typeface="Cambria Math" panose="02040503050406030204" pitchFamily="18" charset="0"/>
                              </a:rPr>
                              <m:t>标准词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𝑚𝑎𝑥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𝑙𝑒𝑛</m:t>
                        </m:r>
                        <m:d>
                          <m:d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 dirty="0">
                                    <a:latin typeface="Cambria Math" panose="02040503050406030204" pitchFamily="18" charset="0"/>
                                  </a:rPr>
                                  <m:t>标准词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i="1" dirty="0"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sub>
                            </m:sSub>
                          </m:e>
                        </m:d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𝑙𝑒𝑛</m:t>
                        </m:r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 dirty="0">
                                <a:latin typeface="Cambria Math" panose="02040503050406030204" pitchFamily="18" charset="0"/>
                              </a:rPr>
                              <m:t>标准词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i="1" dirty="0"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))</m:t>
                        </m:r>
                        <m:r>
                          <m:rPr>
                            <m:nor/>
                          </m:rPr>
                          <a:rPr lang="en-US" altLang="zh-CN" dirty="0"/>
                          <m:t> </m:t>
                        </m:r>
                      </m:den>
                    </m:f>
                    <m:r>
                      <a:rPr lang="en-US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altLang="zh-CN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𝑡h𝑟𝑒𝑠</m:t>
                    </m:r>
                  </m:oMath>
                </a14:m>
                <a:endParaRPr lang="en-US" altLang="zh-CN" dirty="0"/>
              </a:p>
              <a:p>
                <a:pPr marL="914400" lvl="2" indent="0">
                  <a:buNone/>
                </a:pPr>
                <a:r>
                  <a:rPr lang="en-US" altLang="zh-CN" dirty="0"/>
                  <a:t>	</a:t>
                </a:r>
                <a:r>
                  <a:rPr lang="en-US" altLang="zh-CN" b="1" dirty="0"/>
                  <a:t>then  </a:t>
                </a:r>
                <a:r>
                  <a:rPr lang="en-US" altLang="zh-CN" dirty="0"/>
                  <a:t> </a:t>
                </a:r>
                <a:r>
                  <a:rPr lang="en-US" altLang="zh-CN" dirty="0">
                    <a:latin typeface="Cambria Math" panose="02040503050406030204" pitchFamily="18" charset="0"/>
                  </a:rPr>
                  <a:t>add &lt;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原始词</m:t>
                        </m:r>
                      </m:e>
                      <m:sub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标准词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i="1" dirty="0">
                            <a:latin typeface="Cambria Math" panose="02040503050406030204" pitchFamily="18" charset="0"/>
                          </a:rPr>
                          <m:t>j</m:t>
                        </m:r>
                      </m:sub>
                    </m:sSub>
                    <m:r>
                      <a:rPr lang="en-US" altLang="zh-CN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dirty="0">
                        <a:latin typeface="Cambria Math" panose="02040503050406030204" pitchFamily="18" charset="0"/>
                      </a:rPr>
                      <m:t>0&gt;</m:t>
                    </m:r>
                  </m:oMath>
                </a14:m>
                <a:endParaRPr lang="en-US" altLang="zh-CN" dirty="0">
                  <a:latin typeface="Cambria Math" panose="02040503050406030204" pitchFamily="18" charset="0"/>
                </a:endParaRPr>
              </a:p>
              <a:p>
                <a:r>
                  <a:rPr lang="zh-CN" altLang="en-US" sz="2600" dirty="0">
                    <a:latin typeface="Cambria Math" panose="02040503050406030204" pitchFamily="18" charset="0"/>
                  </a:rPr>
                  <a:t>训练</a:t>
                </a:r>
                <a:endParaRPr lang="en-US" altLang="zh-CN" sz="2600" dirty="0">
                  <a:latin typeface="Cambria Math" panose="02040503050406030204" pitchFamily="18" charset="0"/>
                </a:endParaRPr>
              </a:p>
              <a:p>
                <a:pPr lvl="1"/>
                <a:r>
                  <a:rPr lang="en-US" altLang="zh-CN" sz="2200" b="1" dirty="0">
                    <a:latin typeface="Cambria Math" panose="02040503050406030204" pitchFamily="18" charset="0"/>
                  </a:rPr>
                  <a:t>vocab</a:t>
                </a:r>
                <a:r>
                  <a:rPr lang="zh-CN" altLang="en-US" sz="2200" b="1" dirty="0">
                    <a:latin typeface="Cambria Math" panose="02040503050406030204" pitchFamily="18" charset="0"/>
                  </a:rPr>
                  <a:t>中增加了一些生僻字，如髌、跗等</a:t>
                </a:r>
                <a:endParaRPr lang="en-US" altLang="zh-CN" sz="2200" b="1" dirty="0">
                  <a:latin typeface="Cambria Math" panose="02040503050406030204" pitchFamily="18" charset="0"/>
                </a:endParaRPr>
              </a:p>
              <a:p>
                <a:pPr lvl="1"/>
                <a:r>
                  <a:rPr lang="en-US" altLang="zh-CN" sz="2200" dirty="0">
                    <a:latin typeface="Cambria Math" panose="02040503050406030204" pitchFamily="18" charset="0"/>
                  </a:rPr>
                  <a:t>8gpu</a:t>
                </a:r>
                <a:r>
                  <a:rPr lang="zh-CN" altLang="en-US" sz="2200" dirty="0">
                    <a:latin typeface="Cambria Math" panose="02040503050406030204" pitchFamily="18" charset="0"/>
                  </a:rPr>
                  <a:t>，</a:t>
                </a:r>
                <a:r>
                  <a:rPr lang="en-US" altLang="zh-CN" sz="2200" dirty="0">
                    <a:latin typeface="Cambria Math" panose="02040503050406030204" pitchFamily="18" charset="0"/>
                  </a:rPr>
                  <a:t>batch-size=16</a:t>
                </a:r>
                <a:r>
                  <a:rPr lang="zh-CN" altLang="en-US" sz="2200" dirty="0">
                    <a:latin typeface="Cambria Math" panose="02040503050406030204" pitchFamily="18" charset="0"/>
                  </a:rPr>
                  <a:t>，</a:t>
                </a:r>
                <a:r>
                  <a:rPr lang="en-US" altLang="zh-CN" sz="2200" dirty="0">
                    <a:latin typeface="Cambria Math" panose="02040503050406030204" pitchFamily="18" charset="0"/>
                  </a:rPr>
                  <a:t>max-seq-length=128</a:t>
                </a:r>
              </a:p>
              <a:p>
                <a:r>
                  <a:rPr lang="zh-CN" altLang="en-US" sz="2600" dirty="0">
                    <a:latin typeface="Cambria Math" panose="02040503050406030204" pitchFamily="18" charset="0"/>
                  </a:rPr>
                  <a:t>结果</a:t>
                </a:r>
                <a:endParaRPr lang="en-US" altLang="zh-CN" sz="2600" dirty="0">
                  <a:latin typeface="Cambria Math" panose="02040503050406030204" pitchFamily="18" charset="0"/>
                </a:endParaRPr>
              </a:p>
              <a:p>
                <a:pPr lvl="1"/>
                <a:r>
                  <a:rPr lang="en-US" altLang="zh-CN" sz="2200" b="1" dirty="0">
                    <a:latin typeface="Cambria Math" panose="02040503050406030204" pitchFamily="18" charset="0"/>
                  </a:rPr>
                  <a:t>acc=0.92</a:t>
                </a:r>
              </a:p>
            </p:txBody>
          </p:sp>
        </mc:Choice>
        <mc:Fallback xmlns="">
          <p:sp>
            <p:nvSpPr>
              <p:cNvPr id="6" name="文本占位符 5">
                <a:extLst>
                  <a:ext uri="{FF2B5EF4-FFF2-40B4-BE49-F238E27FC236}">
                    <a16:creationId xmlns:a16="http://schemas.microsoft.com/office/drawing/2014/main" id="{C2379766-74AA-47F1-921B-FB47C6F25C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 l="-1105" t="-2281" b="-12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组合 17">
            <a:extLst>
              <a:ext uri="{FF2B5EF4-FFF2-40B4-BE49-F238E27FC236}">
                <a16:creationId xmlns:a16="http://schemas.microsoft.com/office/drawing/2014/main" id="{8B62636A-C92C-46A0-831D-31AA02078033}"/>
              </a:ext>
            </a:extLst>
          </p:cNvPr>
          <p:cNvGrpSpPr/>
          <p:nvPr/>
        </p:nvGrpSpPr>
        <p:grpSpPr>
          <a:xfrm>
            <a:off x="7541233" y="4234531"/>
            <a:ext cx="3404935" cy="2420269"/>
            <a:chOff x="6868271" y="2993324"/>
            <a:chExt cx="4438370" cy="3724708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046E24F4-0038-4FC4-A80C-31DA487CB2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26565" y="3606411"/>
              <a:ext cx="4380076" cy="2681500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5FEF3E69-53C4-411B-8FEB-B2315DB9B762}"/>
                </a:ext>
              </a:extLst>
            </p:cNvPr>
            <p:cNvSpPr txBox="1"/>
            <p:nvPr/>
          </p:nvSpPr>
          <p:spPr>
            <a:xfrm>
              <a:off x="7623425" y="6398216"/>
              <a:ext cx="1263721" cy="3198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1200" dirty="0"/>
                <a:t>输入手术名</a:t>
              </a:r>
              <a:endParaRPr kumimoji="0" lang="zh-CN" alt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2AD310C0-CF57-4FCC-A855-246C075A0AEF}"/>
                </a:ext>
              </a:extLst>
            </p:cNvPr>
            <p:cNvSpPr txBox="1"/>
            <p:nvPr/>
          </p:nvSpPr>
          <p:spPr>
            <a:xfrm>
              <a:off x="9839045" y="6398216"/>
              <a:ext cx="914400" cy="3198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1200" dirty="0"/>
                <a:t>标准</a:t>
              </a:r>
              <a:r>
                <a:rPr kumimoji="0" lang="zh-CN" alt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rPr>
                <a:t>名</a:t>
              </a:r>
            </a:p>
          </p:txBody>
        </p:sp>
        <p:sp>
          <p:nvSpPr>
            <p:cNvPr id="15" name="箭头: 下 14">
              <a:extLst>
                <a:ext uri="{FF2B5EF4-FFF2-40B4-BE49-F238E27FC236}">
                  <a16:creationId xmlns:a16="http://schemas.microsoft.com/office/drawing/2014/main" id="{1024A836-FC76-4C41-80F9-AED014341159}"/>
                </a:ext>
              </a:extLst>
            </p:cNvPr>
            <p:cNvSpPr/>
            <p:nvPr/>
          </p:nvSpPr>
          <p:spPr>
            <a:xfrm rot="10800000">
              <a:off x="7140538" y="3416633"/>
              <a:ext cx="164387" cy="282064"/>
            </a:xfrm>
            <a:prstGeom prst="downArrow">
              <a:avLst/>
            </a:prstGeom>
            <a:solidFill>
              <a:srgbClr val="FF0000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sp>
          <p:nvSpPr>
            <p:cNvPr id="17" name="流程图: 可选过程 16">
              <a:extLst>
                <a:ext uri="{FF2B5EF4-FFF2-40B4-BE49-F238E27FC236}">
                  <a16:creationId xmlns:a16="http://schemas.microsoft.com/office/drawing/2014/main" id="{2B92E76F-CEC4-4FFE-9083-AE2BE4B4F375}"/>
                </a:ext>
              </a:extLst>
            </p:cNvPr>
            <p:cNvSpPr/>
            <p:nvPr/>
          </p:nvSpPr>
          <p:spPr>
            <a:xfrm>
              <a:off x="6868271" y="2993324"/>
              <a:ext cx="977650" cy="471639"/>
            </a:xfrm>
            <a:prstGeom prst="flowChartAlternateProcess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rPr>
                <a:t>0-1</a:t>
              </a:r>
              <a:r>
                <a:rPr kumimoji="0" lang="zh-CN" alt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rPr>
                <a:t>分类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860331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AACACD-49AD-49BE-A223-CE1D8E1C1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模型集成及结果</a:t>
            </a:r>
          </a:p>
        </p:txBody>
      </p:sp>
      <p:sp>
        <p:nvSpPr>
          <p:cNvPr id="5" name="Shape 176">
            <a:extLst>
              <a:ext uri="{FF2B5EF4-FFF2-40B4-BE49-F238E27FC236}">
                <a16:creationId xmlns:a16="http://schemas.microsoft.com/office/drawing/2014/main" id="{1BE1F789-6845-4082-B47A-A0A615A0A0C7}"/>
              </a:ext>
            </a:extLst>
          </p:cNvPr>
          <p:cNvSpPr/>
          <p:nvPr/>
        </p:nvSpPr>
        <p:spPr>
          <a:xfrm>
            <a:off x="767633" y="2391175"/>
            <a:ext cx="8376367" cy="453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marL="342900" indent="-342900" algn="just">
              <a:lnSpc>
                <a:spcPct val="130000"/>
              </a:lnSpc>
              <a:buFont typeface="Wingdings" panose="05000000000000000000" pitchFamily="2" charset="2"/>
              <a:buChar char="Ø"/>
              <a:defRPr sz="2000" b="1">
                <a:solidFill>
                  <a:schemeClr val="accent5">
                    <a:satOff val="-3547"/>
                    <a:lumOff val="-10352"/>
                  </a:schemeClr>
                </a:solidFill>
                <a:latin typeface="微软雅黑"/>
                <a:ea typeface="微软雅黑"/>
                <a:cs typeface="微软雅黑"/>
                <a:sym typeface="微软雅黑"/>
              </a:defRPr>
            </a:pPr>
            <a:endParaRPr lang="en-US" altLang="zh-CN" sz="2000" b="1" dirty="0">
              <a:solidFill>
                <a:schemeClr val="accent5">
                  <a:satOff val="-3547"/>
                  <a:lumOff val="-10352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0468E27-4AFA-456B-AAEF-6F00CA337113}"/>
              </a:ext>
            </a:extLst>
          </p:cNvPr>
          <p:cNvSpPr txBox="1"/>
          <p:nvPr/>
        </p:nvSpPr>
        <p:spPr>
          <a:xfrm>
            <a:off x="0" y="1560819"/>
            <a:ext cx="9526772" cy="13388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endParaRPr lang="en-US" altLang="zh-CN" sz="2400" dirty="0"/>
          </a:p>
          <a:p>
            <a:pPr lvl="3">
              <a:lnSpc>
                <a:spcPct val="150000"/>
              </a:lnSpc>
              <a:buSzPct val="70000"/>
            </a:pPr>
            <a:r>
              <a:rPr lang="en-US" altLang="zh-CN" sz="2400" dirty="0"/>
              <a:t>      </a:t>
            </a:r>
            <a:br>
              <a:rPr lang="en-US" altLang="zh-CN" dirty="0"/>
            </a:br>
            <a:endParaRPr kumimoji="0" lang="zh-CN" altLang="en-US" b="0" i="0" u="none" strike="noStrike" cap="none" spc="0" normalizeH="0" baseline="0" dirty="0">
              <a:ln>
                <a:noFill/>
              </a:ln>
              <a:solidFill>
                <a:srgbClr val="40404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5B6CFAAC-7BE8-4FA4-AD2F-864B80412E16}"/>
              </a:ext>
            </a:extLst>
          </p:cNvPr>
          <p:cNvGrpSpPr/>
          <p:nvPr/>
        </p:nvGrpSpPr>
        <p:grpSpPr>
          <a:xfrm>
            <a:off x="609805" y="1136213"/>
            <a:ext cx="2104465" cy="2471132"/>
            <a:chOff x="942166" y="1139182"/>
            <a:chExt cx="3014008" cy="2657827"/>
          </a:xfrm>
        </p:grpSpPr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id="{FACFD141-18D4-46F9-842C-90DAA0F1C348}"/>
                </a:ext>
              </a:extLst>
            </p:cNvPr>
            <p:cNvCxnSpPr/>
            <p:nvPr/>
          </p:nvCxnSpPr>
          <p:spPr>
            <a:xfrm flipV="1">
              <a:off x="3291840" y="2896991"/>
              <a:ext cx="0" cy="674897"/>
            </a:xfrm>
            <a:prstGeom prst="straightConnector1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3059E69B-801B-4AED-BEF3-C4CCC85FC1A1}"/>
                </a:ext>
              </a:extLst>
            </p:cNvPr>
            <p:cNvGrpSpPr/>
            <p:nvPr/>
          </p:nvGrpSpPr>
          <p:grpSpPr>
            <a:xfrm>
              <a:off x="942166" y="1139182"/>
              <a:ext cx="3014008" cy="2657827"/>
              <a:chOff x="942166" y="1158085"/>
              <a:chExt cx="3014008" cy="2657827"/>
            </a:xfrm>
          </p:grpSpPr>
          <p:cxnSp>
            <p:nvCxnSpPr>
              <p:cNvPr id="10" name="直接箭头连接符 9">
                <a:extLst>
                  <a:ext uri="{FF2B5EF4-FFF2-40B4-BE49-F238E27FC236}">
                    <a16:creationId xmlns:a16="http://schemas.microsoft.com/office/drawing/2014/main" id="{4D629209-665B-42AE-909A-43388BB45B5E}"/>
                  </a:ext>
                </a:extLst>
              </p:cNvPr>
              <p:cNvCxnSpPr/>
              <p:nvPr/>
            </p:nvCxnSpPr>
            <p:spPr>
              <a:xfrm flipV="1">
                <a:off x="1595120" y="2920505"/>
                <a:ext cx="0" cy="552756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grpSp>
            <p:nvGrpSpPr>
              <p:cNvPr id="11" name="组合 10">
                <a:extLst>
                  <a:ext uri="{FF2B5EF4-FFF2-40B4-BE49-F238E27FC236}">
                    <a16:creationId xmlns:a16="http://schemas.microsoft.com/office/drawing/2014/main" id="{57EBC96B-860C-4DA5-86AB-04B373842E28}"/>
                  </a:ext>
                </a:extLst>
              </p:cNvPr>
              <p:cNvGrpSpPr/>
              <p:nvPr/>
            </p:nvGrpSpPr>
            <p:grpSpPr>
              <a:xfrm>
                <a:off x="942166" y="1158085"/>
                <a:ext cx="3014008" cy="2657827"/>
                <a:chOff x="942166" y="1158085"/>
                <a:chExt cx="3014008" cy="2657827"/>
              </a:xfrm>
            </p:grpSpPr>
            <p:sp>
              <p:nvSpPr>
                <p:cNvPr id="13" name="圆角矩形 5">
                  <a:extLst>
                    <a:ext uri="{FF2B5EF4-FFF2-40B4-BE49-F238E27FC236}">
                      <a16:creationId xmlns:a16="http://schemas.microsoft.com/office/drawing/2014/main" id="{09AB26D3-C507-42CC-88AC-991D75857B00}"/>
                    </a:ext>
                  </a:extLst>
                </p:cNvPr>
                <p:cNvSpPr/>
                <p:nvPr/>
              </p:nvSpPr>
              <p:spPr>
                <a:xfrm>
                  <a:off x="942166" y="1875441"/>
                  <a:ext cx="3014008" cy="1234253"/>
                </a:xfrm>
                <a:prstGeom prst="round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en-US" sz="1400" b="0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</p:txBody>
            </p:sp>
            <p:cxnSp>
              <p:nvCxnSpPr>
                <p:cNvPr id="14" name="直接箭头连接符 13">
                  <a:extLst>
                    <a:ext uri="{FF2B5EF4-FFF2-40B4-BE49-F238E27FC236}">
                      <a16:creationId xmlns:a16="http://schemas.microsoft.com/office/drawing/2014/main" id="{6244B941-9B07-4E47-8960-3EF821D3DF5C}"/>
                    </a:ext>
                  </a:extLst>
                </p:cNvPr>
                <p:cNvCxnSpPr/>
                <p:nvPr/>
              </p:nvCxnSpPr>
              <p:spPr>
                <a:xfrm flipV="1">
                  <a:off x="1290320" y="1485512"/>
                  <a:ext cx="0" cy="389930"/>
                </a:xfrm>
                <a:prstGeom prst="straightConnector1">
                  <a:avLst/>
                </a:prstGeom>
                <a:noFill/>
                <a:ln w="25400" cap="flat">
                  <a:solidFill>
                    <a:schemeClr val="accent1"/>
                  </a:solidFill>
                  <a:prstDash val="solid"/>
                  <a:round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sp>
              <p:nvSpPr>
                <p:cNvPr id="15" name="矩形 14">
                  <a:extLst>
                    <a:ext uri="{FF2B5EF4-FFF2-40B4-BE49-F238E27FC236}">
                      <a16:creationId xmlns:a16="http://schemas.microsoft.com/office/drawing/2014/main" id="{5DEA1D95-5C98-4CCC-9E89-4CA8AC7E05EA}"/>
                    </a:ext>
                  </a:extLst>
                </p:cNvPr>
                <p:cNvSpPr/>
                <p:nvPr/>
              </p:nvSpPr>
              <p:spPr>
                <a:xfrm>
                  <a:off x="1040250" y="1158085"/>
                  <a:ext cx="1118556" cy="397231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b="1" dirty="0"/>
                    <a:t>pred1</a:t>
                  </a:r>
                  <a:endParaRPr kumimoji="0" lang="zh-CN" altLang="en-US" sz="1400" b="1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</p:txBody>
            </p:sp>
            <p:sp>
              <p:nvSpPr>
                <p:cNvPr id="16" name="文本框 15">
                  <a:extLst>
                    <a:ext uri="{FF2B5EF4-FFF2-40B4-BE49-F238E27FC236}">
                      <a16:creationId xmlns:a16="http://schemas.microsoft.com/office/drawing/2014/main" id="{C2DCC059-E7E5-4E85-8527-E5BF85CE13D5}"/>
                    </a:ext>
                  </a:extLst>
                </p:cNvPr>
                <p:cNvSpPr txBox="1"/>
                <p:nvPr/>
              </p:nvSpPr>
              <p:spPr>
                <a:xfrm>
                  <a:off x="1308952" y="1880810"/>
                  <a:ext cx="2419810" cy="15227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t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/>
                    <a:t>e</a:t>
                  </a:r>
                  <a:r>
                    <a:rPr kumimoji="0" lang="en-US" altLang="zh-CN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poch</a:t>
                  </a:r>
                  <a:r>
                    <a:rPr lang="en-US" altLang="zh-CN" dirty="0"/>
                    <a:t>:</a:t>
                  </a:r>
                  <a:r>
                    <a:rPr kumimoji="0" lang="en-US" altLang="zh-CN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3</a:t>
                  </a:r>
                </a:p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/>
                    <a:t>lr:2e-5</a:t>
                  </a:r>
                </a:p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 err="1"/>
                    <a:t>optimzer:adam</a:t>
                  </a:r>
                  <a:endParaRPr lang="en-US" altLang="zh-CN" dirty="0"/>
                </a:p>
                <a:p>
                  <a:pPr algn="ctr"/>
                  <a:r>
                    <a:rPr lang="en-US" altLang="zh-CN" dirty="0"/>
                    <a:t> data:4000 </a:t>
                  </a:r>
                  <a:endParaRPr kumimoji="0" lang="en-US" altLang="zh-CN" sz="1400" b="0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en-US" sz="1400" b="0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</p:txBody>
            </p:sp>
            <p:sp>
              <p:nvSpPr>
                <p:cNvPr id="17" name="矩形 16">
                  <a:extLst>
                    <a:ext uri="{FF2B5EF4-FFF2-40B4-BE49-F238E27FC236}">
                      <a16:creationId xmlns:a16="http://schemas.microsoft.com/office/drawing/2014/main" id="{2EAA1631-FB92-43A6-88A1-81F685563102}"/>
                    </a:ext>
                  </a:extLst>
                </p:cNvPr>
                <p:cNvSpPr/>
                <p:nvPr/>
              </p:nvSpPr>
              <p:spPr>
                <a:xfrm>
                  <a:off x="1040252" y="3508139"/>
                  <a:ext cx="1174628" cy="307773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原始词</a:t>
                  </a:r>
                </a:p>
              </p:txBody>
            </p:sp>
            <p:sp>
              <p:nvSpPr>
                <p:cNvPr id="18" name="矩形 17">
                  <a:extLst>
                    <a:ext uri="{FF2B5EF4-FFF2-40B4-BE49-F238E27FC236}">
                      <a16:creationId xmlns:a16="http://schemas.microsoft.com/office/drawing/2014/main" id="{C9E85975-FB46-4464-AE8B-9192B576E7DD}"/>
                    </a:ext>
                  </a:extLst>
                </p:cNvPr>
                <p:cNvSpPr/>
                <p:nvPr/>
              </p:nvSpPr>
              <p:spPr>
                <a:xfrm>
                  <a:off x="2728534" y="3489236"/>
                  <a:ext cx="1126612" cy="307773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标准词</a:t>
                  </a:r>
                </a:p>
              </p:txBody>
            </p:sp>
          </p:grpSp>
        </p:grp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D630B3B0-F604-4970-9BC4-AA704EA5BDC4}"/>
              </a:ext>
            </a:extLst>
          </p:cNvPr>
          <p:cNvGrpSpPr/>
          <p:nvPr/>
        </p:nvGrpSpPr>
        <p:grpSpPr>
          <a:xfrm>
            <a:off x="2755295" y="1132072"/>
            <a:ext cx="6244269" cy="2452714"/>
            <a:chOff x="104162" y="1139671"/>
            <a:chExt cx="8940686" cy="2657338"/>
          </a:xfrm>
        </p:grpSpPr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id="{B7E6A213-6195-421A-AD99-3DBBE9496FA4}"/>
                </a:ext>
              </a:extLst>
            </p:cNvPr>
            <p:cNvCxnSpPr/>
            <p:nvPr/>
          </p:nvCxnSpPr>
          <p:spPr>
            <a:xfrm flipV="1">
              <a:off x="3291840" y="2896991"/>
              <a:ext cx="0" cy="674897"/>
            </a:xfrm>
            <a:prstGeom prst="straightConnector1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DFC3090A-73CF-4CBB-998D-BC4396035764}"/>
                </a:ext>
              </a:extLst>
            </p:cNvPr>
            <p:cNvGrpSpPr/>
            <p:nvPr/>
          </p:nvGrpSpPr>
          <p:grpSpPr>
            <a:xfrm>
              <a:off x="104162" y="1139671"/>
              <a:ext cx="8940686" cy="2657338"/>
              <a:chOff x="104162" y="1158574"/>
              <a:chExt cx="8940686" cy="2657338"/>
            </a:xfrm>
          </p:grpSpPr>
          <p:cxnSp>
            <p:nvCxnSpPr>
              <p:cNvPr id="22" name="直接箭头连接符 21">
                <a:extLst>
                  <a:ext uri="{FF2B5EF4-FFF2-40B4-BE49-F238E27FC236}">
                    <a16:creationId xmlns:a16="http://schemas.microsoft.com/office/drawing/2014/main" id="{7EE90F72-273B-40E6-868B-8F9217FB90CB}"/>
                  </a:ext>
                </a:extLst>
              </p:cNvPr>
              <p:cNvCxnSpPr/>
              <p:nvPr/>
            </p:nvCxnSpPr>
            <p:spPr>
              <a:xfrm flipV="1">
                <a:off x="1595120" y="2920505"/>
                <a:ext cx="0" cy="552756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id="{B5CF9CC7-E0DA-4224-B3E6-441CA44E9DE1}"/>
                  </a:ext>
                </a:extLst>
              </p:cNvPr>
              <p:cNvGrpSpPr/>
              <p:nvPr/>
            </p:nvGrpSpPr>
            <p:grpSpPr>
              <a:xfrm>
                <a:off x="104162" y="1158574"/>
                <a:ext cx="8940686" cy="2657338"/>
                <a:chOff x="104162" y="1158574"/>
                <a:chExt cx="8940686" cy="2657338"/>
              </a:xfrm>
            </p:grpSpPr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6F590802-EF08-46D9-A141-EE50113CF5A2}"/>
                    </a:ext>
                  </a:extLst>
                </p:cNvPr>
                <p:cNvSpPr txBox="1"/>
                <p:nvPr/>
              </p:nvSpPr>
              <p:spPr>
                <a:xfrm>
                  <a:off x="104162" y="1601594"/>
                  <a:ext cx="8940686" cy="15081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t">
                  <a:spAutoFit/>
                </a:bodyPr>
                <a:lstStyle/>
                <a:p>
                  <a:r>
                    <a:rPr lang="en-US" altLang="zh-CN" sz="2400" dirty="0"/>
                    <a:t>     </a:t>
                  </a:r>
                </a:p>
                <a:p>
                  <a:endParaRPr lang="en-US" altLang="zh-CN" sz="2000" dirty="0"/>
                </a:p>
                <a:p>
                  <a:r>
                    <a:rPr lang="en-US" altLang="zh-CN" sz="2400" dirty="0"/>
                    <a:t>	      </a:t>
                  </a:r>
                </a:p>
                <a:p>
                  <a:pPr marL="342900" indent="-342900">
                    <a:buFont typeface="Wingdings" panose="05000000000000000000" pitchFamily="2" charset="2"/>
                    <a:buChar char="u"/>
                  </a:pPr>
                  <a:endParaRPr lang="zh-CN" altLang="en-US" sz="2400" dirty="0"/>
                </a:p>
              </p:txBody>
            </p:sp>
            <p:sp>
              <p:nvSpPr>
                <p:cNvPr id="25" name="圆角矩形 86">
                  <a:extLst>
                    <a:ext uri="{FF2B5EF4-FFF2-40B4-BE49-F238E27FC236}">
                      <a16:creationId xmlns:a16="http://schemas.microsoft.com/office/drawing/2014/main" id="{AC77D43B-F2CB-408F-BE04-0E2F4146A267}"/>
                    </a:ext>
                  </a:extLst>
                </p:cNvPr>
                <p:cNvSpPr/>
                <p:nvPr/>
              </p:nvSpPr>
              <p:spPr>
                <a:xfrm>
                  <a:off x="942166" y="1875441"/>
                  <a:ext cx="3014008" cy="1234253"/>
                </a:xfrm>
                <a:prstGeom prst="round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en-US" sz="1400" b="0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</p:txBody>
            </p:sp>
            <p:cxnSp>
              <p:nvCxnSpPr>
                <p:cNvPr id="26" name="直接箭头连接符 25">
                  <a:extLst>
                    <a:ext uri="{FF2B5EF4-FFF2-40B4-BE49-F238E27FC236}">
                      <a16:creationId xmlns:a16="http://schemas.microsoft.com/office/drawing/2014/main" id="{9FB0221E-5781-4B68-877D-9577C4726066}"/>
                    </a:ext>
                  </a:extLst>
                </p:cNvPr>
                <p:cNvCxnSpPr/>
                <p:nvPr/>
              </p:nvCxnSpPr>
              <p:spPr>
                <a:xfrm flipV="1">
                  <a:off x="1290320" y="1485512"/>
                  <a:ext cx="0" cy="389930"/>
                </a:xfrm>
                <a:prstGeom prst="straightConnector1">
                  <a:avLst/>
                </a:prstGeom>
                <a:noFill/>
                <a:ln w="25400" cap="flat">
                  <a:solidFill>
                    <a:schemeClr val="accent1"/>
                  </a:solidFill>
                  <a:prstDash val="solid"/>
                  <a:round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sp>
              <p:nvSpPr>
                <p:cNvPr id="27" name="矩形 26">
                  <a:extLst>
                    <a:ext uri="{FF2B5EF4-FFF2-40B4-BE49-F238E27FC236}">
                      <a16:creationId xmlns:a16="http://schemas.microsoft.com/office/drawing/2014/main" id="{E44866F6-C17E-48BF-A931-F801688A4869}"/>
                    </a:ext>
                  </a:extLst>
                </p:cNvPr>
                <p:cNvSpPr/>
                <p:nvPr/>
              </p:nvSpPr>
              <p:spPr>
                <a:xfrm>
                  <a:off x="1040250" y="1158574"/>
                  <a:ext cx="1118259" cy="400140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b="1" dirty="0"/>
                    <a:t>pred2</a:t>
                  </a:r>
                  <a:endParaRPr kumimoji="0" lang="zh-CN" altLang="en-US" sz="1400" b="1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</p:txBody>
            </p:sp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14A0E6C3-D4D7-4244-B141-60B4A5EF0B2E}"/>
                    </a:ext>
                  </a:extLst>
                </p:cNvPr>
                <p:cNvSpPr txBox="1"/>
                <p:nvPr/>
              </p:nvSpPr>
              <p:spPr>
                <a:xfrm>
                  <a:off x="1065678" y="1903787"/>
                  <a:ext cx="2719716" cy="153388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t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/>
                    <a:t>e</a:t>
                  </a:r>
                  <a:r>
                    <a:rPr kumimoji="0" lang="en-US" altLang="zh-CN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poch</a:t>
                  </a:r>
                  <a:r>
                    <a:rPr lang="en-US" altLang="zh-CN" dirty="0"/>
                    <a:t>:</a:t>
                  </a:r>
                  <a:r>
                    <a:rPr kumimoji="0" lang="en-US" altLang="zh-CN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3</a:t>
                  </a:r>
                </a:p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/>
                    <a:t>lr:1e-5</a:t>
                  </a:r>
                </a:p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 err="1"/>
                    <a:t>optimzer:adam</a:t>
                  </a:r>
                  <a:endParaRPr lang="en-US" altLang="zh-CN" dirty="0"/>
                </a:p>
                <a:p>
                  <a:pPr algn="ctr"/>
                  <a:r>
                    <a:rPr lang="en-US" altLang="zh-CN" dirty="0"/>
                    <a:t> data:5000 </a:t>
                  </a:r>
                  <a:endParaRPr kumimoji="0" lang="en-US" altLang="zh-CN" sz="1400" b="0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en-US" sz="1400" b="0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</p:txBody>
            </p:sp>
            <p:sp>
              <p:nvSpPr>
                <p:cNvPr id="29" name="矩形 28">
                  <a:extLst>
                    <a:ext uri="{FF2B5EF4-FFF2-40B4-BE49-F238E27FC236}">
                      <a16:creationId xmlns:a16="http://schemas.microsoft.com/office/drawing/2014/main" id="{9F78289C-E96A-4A42-B286-8EC2AC690357}"/>
                    </a:ext>
                  </a:extLst>
                </p:cNvPr>
                <p:cNvSpPr/>
                <p:nvPr/>
              </p:nvSpPr>
              <p:spPr>
                <a:xfrm>
                  <a:off x="1040252" y="3508139"/>
                  <a:ext cx="1174628" cy="307773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原始词</a:t>
                  </a:r>
                </a:p>
              </p:txBody>
            </p:sp>
            <p:sp>
              <p:nvSpPr>
                <p:cNvPr id="30" name="矩形 29">
                  <a:extLst>
                    <a:ext uri="{FF2B5EF4-FFF2-40B4-BE49-F238E27FC236}">
                      <a16:creationId xmlns:a16="http://schemas.microsoft.com/office/drawing/2014/main" id="{C59D09B2-EFA7-4B89-8DC0-1C9C818F6058}"/>
                    </a:ext>
                  </a:extLst>
                </p:cNvPr>
                <p:cNvSpPr/>
                <p:nvPr/>
              </p:nvSpPr>
              <p:spPr>
                <a:xfrm>
                  <a:off x="2728534" y="3489236"/>
                  <a:ext cx="1126612" cy="307773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标准词</a:t>
                  </a:r>
                </a:p>
              </p:txBody>
            </p:sp>
          </p:grp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0F27B4C2-3CDF-4920-9E3F-EEE832F57742}"/>
              </a:ext>
            </a:extLst>
          </p:cNvPr>
          <p:cNvGrpSpPr/>
          <p:nvPr/>
        </p:nvGrpSpPr>
        <p:grpSpPr>
          <a:xfrm>
            <a:off x="6353866" y="1098325"/>
            <a:ext cx="2000534" cy="2506298"/>
            <a:chOff x="942166" y="1187345"/>
            <a:chExt cx="3014008" cy="2609664"/>
          </a:xfrm>
        </p:grpSpPr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id="{56CEFD4E-2E67-43F3-8E37-B5E26460DCEC}"/>
                </a:ext>
              </a:extLst>
            </p:cNvPr>
            <p:cNvCxnSpPr/>
            <p:nvPr/>
          </p:nvCxnSpPr>
          <p:spPr>
            <a:xfrm flipV="1">
              <a:off x="3291840" y="2896991"/>
              <a:ext cx="0" cy="674897"/>
            </a:xfrm>
            <a:prstGeom prst="straightConnector1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BBE335F7-C343-4EC5-9303-C4C749B5F9FF}"/>
                </a:ext>
              </a:extLst>
            </p:cNvPr>
            <p:cNvGrpSpPr/>
            <p:nvPr/>
          </p:nvGrpSpPr>
          <p:grpSpPr>
            <a:xfrm>
              <a:off x="942166" y="1187345"/>
              <a:ext cx="3014008" cy="2609664"/>
              <a:chOff x="942166" y="1206248"/>
              <a:chExt cx="3014008" cy="2609664"/>
            </a:xfrm>
          </p:grpSpPr>
          <p:cxnSp>
            <p:nvCxnSpPr>
              <p:cNvPr id="34" name="直接箭头连接符 33">
                <a:extLst>
                  <a:ext uri="{FF2B5EF4-FFF2-40B4-BE49-F238E27FC236}">
                    <a16:creationId xmlns:a16="http://schemas.microsoft.com/office/drawing/2014/main" id="{4582F4C0-FEB8-46C8-BE67-DA7AA464107F}"/>
                  </a:ext>
                </a:extLst>
              </p:cNvPr>
              <p:cNvCxnSpPr/>
              <p:nvPr/>
            </p:nvCxnSpPr>
            <p:spPr>
              <a:xfrm flipV="1">
                <a:off x="1595120" y="2920505"/>
                <a:ext cx="0" cy="552756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id="{FB4DA3EC-028B-4938-A422-2AAA49291CCD}"/>
                  </a:ext>
                </a:extLst>
              </p:cNvPr>
              <p:cNvGrpSpPr/>
              <p:nvPr/>
            </p:nvGrpSpPr>
            <p:grpSpPr>
              <a:xfrm>
                <a:off x="942166" y="1206248"/>
                <a:ext cx="3014008" cy="2609664"/>
                <a:chOff x="942166" y="1206248"/>
                <a:chExt cx="3014008" cy="2609664"/>
              </a:xfrm>
            </p:grpSpPr>
            <p:sp>
              <p:nvSpPr>
                <p:cNvPr id="37" name="圆角矩形 98">
                  <a:extLst>
                    <a:ext uri="{FF2B5EF4-FFF2-40B4-BE49-F238E27FC236}">
                      <a16:creationId xmlns:a16="http://schemas.microsoft.com/office/drawing/2014/main" id="{A823C86D-BAA5-461B-982D-24310773D095}"/>
                    </a:ext>
                  </a:extLst>
                </p:cNvPr>
                <p:cNvSpPr/>
                <p:nvPr/>
              </p:nvSpPr>
              <p:spPr>
                <a:xfrm>
                  <a:off x="942166" y="1875441"/>
                  <a:ext cx="3014008" cy="1234253"/>
                </a:xfrm>
                <a:prstGeom prst="round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en-US" sz="1400" b="0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</p:txBody>
            </p:sp>
            <p:cxnSp>
              <p:nvCxnSpPr>
                <p:cNvPr id="38" name="直接箭头连接符 37">
                  <a:extLst>
                    <a:ext uri="{FF2B5EF4-FFF2-40B4-BE49-F238E27FC236}">
                      <a16:creationId xmlns:a16="http://schemas.microsoft.com/office/drawing/2014/main" id="{13152E6E-8078-44F1-A25F-7E24E2052D34}"/>
                    </a:ext>
                  </a:extLst>
                </p:cNvPr>
                <p:cNvCxnSpPr/>
                <p:nvPr/>
              </p:nvCxnSpPr>
              <p:spPr>
                <a:xfrm flipV="1">
                  <a:off x="1290320" y="1485512"/>
                  <a:ext cx="0" cy="389930"/>
                </a:xfrm>
                <a:prstGeom prst="straightConnector1">
                  <a:avLst/>
                </a:prstGeom>
                <a:noFill/>
                <a:ln w="25400" cap="flat">
                  <a:solidFill>
                    <a:schemeClr val="accent1"/>
                  </a:solidFill>
                  <a:prstDash val="solid"/>
                  <a:round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sp>
              <p:nvSpPr>
                <p:cNvPr id="39" name="矩形 38">
                  <a:extLst>
                    <a:ext uri="{FF2B5EF4-FFF2-40B4-BE49-F238E27FC236}">
                      <a16:creationId xmlns:a16="http://schemas.microsoft.com/office/drawing/2014/main" id="{09F83F07-CBBF-462F-B3B0-A888B471DCEC}"/>
                    </a:ext>
                  </a:extLst>
                </p:cNvPr>
                <p:cNvSpPr/>
                <p:nvPr/>
              </p:nvSpPr>
              <p:spPr>
                <a:xfrm>
                  <a:off x="1040252" y="1206248"/>
                  <a:ext cx="1174627" cy="325409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1400" b="1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pred3</a:t>
                  </a:r>
                  <a:endParaRPr kumimoji="0" lang="zh-CN" altLang="en-US" sz="1400" b="1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</p:txBody>
            </p:sp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FF25C684-1DE7-4297-B071-4F7C39A60781}"/>
                    </a:ext>
                  </a:extLst>
                </p:cNvPr>
                <p:cNvSpPr txBox="1"/>
                <p:nvPr/>
              </p:nvSpPr>
              <p:spPr>
                <a:xfrm>
                  <a:off x="1242437" y="1866368"/>
                  <a:ext cx="2413463" cy="147415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t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/>
                    <a:t>e</a:t>
                  </a:r>
                  <a:r>
                    <a:rPr kumimoji="0" lang="en-US" altLang="zh-CN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poch</a:t>
                  </a:r>
                  <a:r>
                    <a:rPr lang="en-US" altLang="zh-CN" dirty="0"/>
                    <a:t>:</a:t>
                  </a:r>
                  <a:r>
                    <a:rPr kumimoji="0" lang="en-US" altLang="zh-CN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3</a:t>
                  </a:r>
                </a:p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/>
                    <a:t>lr:2e-5</a:t>
                  </a:r>
                </a:p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 err="1"/>
                    <a:t>optimzer:adam</a:t>
                  </a:r>
                  <a:endParaRPr lang="en-US" altLang="zh-CN" dirty="0"/>
                </a:p>
                <a:p>
                  <a:pPr algn="ctr"/>
                  <a:r>
                    <a:rPr lang="en-US" altLang="zh-CN" dirty="0"/>
                    <a:t> data:5000 </a:t>
                  </a:r>
                  <a:endParaRPr kumimoji="0" lang="en-US" altLang="zh-CN" sz="1400" b="0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en-US" sz="1400" b="0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</p:txBody>
            </p:sp>
            <p:sp>
              <p:nvSpPr>
                <p:cNvPr id="41" name="矩形 40">
                  <a:extLst>
                    <a:ext uri="{FF2B5EF4-FFF2-40B4-BE49-F238E27FC236}">
                      <a16:creationId xmlns:a16="http://schemas.microsoft.com/office/drawing/2014/main" id="{D1AA2A67-DB72-4561-AC5A-8280CB6F7A4E}"/>
                    </a:ext>
                  </a:extLst>
                </p:cNvPr>
                <p:cNvSpPr/>
                <p:nvPr/>
              </p:nvSpPr>
              <p:spPr>
                <a:xfrm>
                  <a:off x="1040252" y="3508139"/>
                  <a:ext cx="1174628" cy="307773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原始词</a:t>
                  </a:r>
                </a:p>
              </p:txBody>
            </p:sp>
            <p:sp>
              <p:nvSpPr>
                <p:cNvPr id="42" name="矩形 41">
                  <a:extLst>
                    <a:ext uri="{FF2B5EF4-FFF2-40B4-BE49-F238E27FC236}">
                      <a16:creationId xmlns:a16="http://schemas.microsoft.com/office/drawing/2014/main" id="{6E979CEB-220B-4111-BCB9-BEAD9492E529}"/>
                    </a:ext>
                  </a:extLst>
                </p:cNvPr>
                <p:cNvSpPr/>
                <p:nvPr/>
              </p:nvSpPr>
              <p:spPr>
                <a:xfrm>
                  <a:off x="2728534" y="3489236"/>
                  <a:ext cx="1126612" cy="307773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标准词</a:t>
                  </a:r>
                </a:p>
              </p:txBody>
            </p:sp>
          </p:grpSp>
        </p:grp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B48C2AF2-D5A8-43AB-9FC0-26DC6D13448D}"/>
              </a:ext>
            </a:extLst>
          </p:cNvPr>
          <p:cNvGrpSpPr/>
          <p:nvPr/>
        </p:nvGrpSpPr>
        <p:grpSpPr>
          <a:xfrm>
            <a:off x="16147" y="3829111"/>
            <a:ext cx="6421232" cy="2619334"/>
            <a:chOff x="104162" y="1158492"/>
            <a:chExt cx="8940686" cy="2638517"/>
          </a:xfrm>
        </p:grpSpPr>
        <p:cxnSp>
          <p:nvCxnSpPr>
            <p:cNvPr id="44" name="直接箭头连接符 43">
              <a:extLst>
                <a:ext uri="{FF2B5EF4-FFF2-40B4-BE49-F238E27FC236}">
                  <a16:creationId xmlns:a16="http://schemas.microsoft.com/office/drawing/2014/main" id="{48F302C1-6548-4BD9-934C-D1727D0E3F0C}"/>
                </a:ext>
              </a:extLst>
            </p:cNvPr>
            <p:cNvCxnSpPr/>
            <p:nvPr/>
          </p:nvCxnSpPr>
          <p:spPr>
            <a:xfrm flipV="1">
              <a:off x="3291840" y="2896991"/>
              <a:ext cx="0" cy="674897"/>
            </a:xfrm>
            <a:prstGeom prst="straightConnector1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id="{D3D79ECB-F418-4A31-9CCC-ED433C08EED2}"/>
                </a:ext>
              </a:extLst>
            </p:cNvPr>
            <p:cNvGrpSpPr/>
            <p:nvPr/>
          </p:nvGrpSpPr>
          <p:grpSpPr>
            <a:xfrm>
              <a:off x="104162" y="1158492"/>
              <a:ext cx="8940686" cy="2638517"/>
              <a:chOff x="104162" y="1177395"/>
              <a:chExt cx="8940686" cy="2638517"/>
            </a:xfrm>
          </p:grpSpPr>
          <p:cxnSp>
            <p:nvCxnSpPr>
              <p:cNvPr id="46" name="直接箭头连接符 45">
                <a:extLst>
                  <a:ext uri="{FF2B5EF4-FFF2-40B4-BE49-F238E27FC236}">
                    <a16:creationId xmlns:a16="http://schemas.microsoft.com/office/drawing/2014/main" id="{152AD3FF-CDBA-427F-8A27-9E2A0F89FE47}"/>
                  </a:ext>
                </a:extLst>
              </p:cNvPr>
              <p:cNvCxnSpPr/>
              <p:nvPr/>
            </p:nvCxnSpPr>
            <p:spPr>
              <a:xfrm flipV="1">
                <a:off x="1595120" y="2920505"/>
                <a:ext cx="0" cy="552756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grpSp>
            <p:nvGrpSpPr>
              <p:cNvPr id="47" name="组合 46">
                <a:extLst>
                  <a:ext uri="{FF2B5EF4-FFF2-40B4-BE49-F238E27FC236}">
                    <a16:creationId xmlns:a16="http://schemas.microsoft.com/office/drawing/2014/main" id="{01BD2D19-03BB-4DEE-B181-6001F6E8560D}"/>
                  </a:ext>
                </a:extLst>
              </p:cNvPr>
              <p:cNvGrpSpPr/>
              <p:nvPr/>
            </p:nvGrpSpPr>
            <p:grpSpPr>
              <a:xfrm>
                <a:off x="104162" y="1177395"/>
                <a:ext cx="8940686" cy="2638517"/>
                <a:chOff x="104162" y="1177395"/>
                <a:chExt cx="8940686" cy="2638517"/>
              </a:xfrm>
            </p:grpSpPr>
            <p:sp>
              <p:nvSpPr>
                <p:cNvPr id="48" name="文本框 47">
                  <a:extLst>
                    <a:ext uri="{FF2B5EF4-FFF2-40B4-BE49-F238E27FC236}">
                      <a16:creationId xmlns:a16="http://schemas.microsoft.com/office/drawing/2014/main" id="{6EB50A4B-8A0F-4B9E-BFD5-F5BB07DC4B82}"/>
                    </a:ext>
                  </a:extLst>
                </p:cNvPr>
                <p:cNvSpPr txBox="1"/>
                <p:nvPr/>
              </p:nvSpPr>
              <p:spPr>
                <a:xfrm>
                  <a:off x="104162" y="1601594"/>
                  <a:ext cx="8940686" cy="15081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t">
                  <a:spAutoFit/>
                </a:bodyPr>
                <a:lstStyle/>
                <a:p>
                  <a:r>
                    <a:rPr lang="en-US" altLang="zh-CN" sz="2400" dirty="0"/>
                    <a:t>     </a:t>
                  </a:r>
                </a:p>
                <a:p>
                  <a:endParaRPr lang="en-US" altLang="zh-CN" sz="2000" dirty="0"/>
                </a:p>
                <a:p>
                  <a:r>
                    <a:rPr lang="en-US" altLang="zh-CN" sz="2400" dirty="0"/>
                    <a:t>	      </a:t>
                  </a:r>
                </a:p>
                <a:p>
                  <a:pPr marL="342900" indent="-342900">
                    <a:buFont typeface="Wingdings" panose="05000000000000000000" pitchFamily="2" charset="2"/>
                    <a:buChar char="u"/>
                  </a:pPr>
                  <a:endParaRPr lang="zh-CN" altLang="en-US" sz="2400" dirty="0"/>
                </a:p>
              </p:txBody>
            </p:sp>
            <p:sp>
              <p:nvSpPr>
                <p:cNvPr id="49" name="圆角矩形 110">
                  <a:extLst>
                    <a:ext uri="{FF2B5EF4-FFF2-40B4-BE49-F238E27FC236}">
                      <a16:creationId xmlns:a16="http://schemas.microsoft.com/office/drawing/2014/main" id="{1840ACE2-E93A-45B7-8C90-63AFE9ADC724}"/>
                    </a:ext>
                  </a:extLst>
                </p:cNvPr>
                <p:cNvSpPr/>
                <p:nvPr/>
              </p:nvSpPr>
              <p:spPr>
                <a:xfrm>
                  <a:off x="942166" y="1875441"/>
                  <a:ext cx="3014008" cy="1234253"/>
                </a:xfrm>
                <a:prstGeom prst="round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en-US" sz="1400" b="0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</p:txBody>
            </p:sp>
            <p:cxnSp>
              <p:nvCxnSpPr>
                <p:cNvPr id="50" name="直接箭头连接符 49">
                  <a:extLst>
                    <a:ext uri="{FF2B5EF4-FFF2-40B4-BE49-F238E27FC236}">
                      <a16:creationId xmlns:a16="http://schemas.microsoft.com/office/drawing/2014/main" id="{A6894D91-7C96-4DD6-9099-E6E6B905EC00}"/>
                    </a:ext>
                  </a:extLst>
                </p:cNvPr>
                <p:cNvCxnSpPr/>
                <p:nvPr/>
              </p:nvCxnSpPr>
              <p:spPr>
                <a:xfrm flipV="1">
                  <a:off x="1290320" y="1485512"/>
                  <a:ext cx="0" cy="389930"/>
                </a:xfrm>
                <a:prstGeom prst="straightConnector1">
                  <a:avLst/>
                </a:prstGeom>
                <a:noFill/>
                <a:ln w="25400" cap="flat">
                  <a:solidFill>
                    <a:schemeClr val="accent1"/>
                  </a:solidFill>
                  <a:prstDash val="solid"/>
                  <a:round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sp>
              <p:nvSpPr>
                <p:cNvPr id="51" name="矩形 50">
                  <a:extLst>
                    <a:ext uri="{FF2B5EF4-FFF2-40B4-BE49-F238E27FC236}">
                      <a16:creationId xmlns:a16="http://schemas.microsoft.com/office/drawing/2014/main" id="{EDABCE83-8D8F-46A7-86EF-13467C9EE247}"/>
                    </a:ext>
                  </a:extLst>
                </p:cNvPr>
                <p:cNvSpPr/>
                <p:nvPr/>
              </p:nvSpPr>
              <p:spPr>
                <a:xfrm>
                  <a:off x="1040252" y="1177395"/>
                  <a:ext cx="945916" cy="372033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b="1" dirty="0"/>
                    <a:t>pred4</a:t>
                  </a:r>
                  <a:endParaRPr kumimoji="0" lang="zh-CN" altLang="en-US" sz="1400" b="1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</p:txBody>
            </p:sp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51B276B4-7D4E-4954-9F27-6236076BF519}"/>
                    </a:ext>
                  </a:extLst>
                </p:cNvPr>
                <p:cNvSpPr txBox="1"/>
                <p:nvPr/>
              </p:nvSpPr>
              <p:spPr>
                <a:xfrm>
                  <a:off x="1308953" y="1880810"/>
                  <a:ext cx="2157971" cy="142613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t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/>
                    <a:t>e</a:t>
                  </a:r>
                  <a:r>
                    <a:rPr kumimoji="0" lang="en-US" altLang="zh-CN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poch</a:t>
                  </a:r>
                  <a:r>
                    <a:rPr lang="en-US" altLang="zh-CN" dirty="0"/>
                    <a:t>:</a:t>
                  </a:r>
                  <a:r>
                    <a:rPr kumimoji="0" lang="en-US" altLang="zh-CN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3</a:t>
                  </a:r>
                </a:p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/>
                    <a:t>lr:3e-5</a:t>
                  </a:r>
                </a:p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 err="1"/>
                    <a:t>optimzer:adam</a:t>
                  </a:r>
                  <a:endParaRPr lang="en-US" altLang="zh-CN" dirty="0"/>
                </a:p>
                <a:p>
                  <a:pPr algn="ctr"/>
                  <a:r>
                    <a:rPr lang="en-US" altLang="zh-CN" dirty="0"/>
                    <a:t> data:5000 </a:t>
                  </a:r>
                  <a:endParaRPr kumimoji="0" lang="en-US" altLang="zh-CN" sz="1400" b="0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en-US" sz="1400" b="0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</p:txBody>
            </p:sp>
            <p:sp>
              <p:nvSpPr>
                <p:cNvPr id="53" name="矩形 52">
                  <a:extLst>
                    <a:ext uri="{FF2B5EF4-FFF2-40B4-BE49-F238E27FC236}">
                      <a16:creationId xmlns:a16="http://schemas.microsoft.com/office/drawing/2014/main" id="{E08810F1-07A1-4FE8-9FB7-28807F7E5C80}"/>
                    </a:ext>
                  </a:extLst>
                </p:cNvPr>
                <p:cNvSpPr/>
                <p:nvPr/>
              </p:nvSpPr>
              <p:spPr>
                <a:xfrm>
                  <a:off x="1040252" y="3508139"/>
                  <a:ext cx="1174628" cy="307773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原始词</a:t>
                  </a:r>
                </a:p>
              </p:txBody>
            </p:sp>
            <p:sp>
              <p:nvSpPr>
                <p:cNvPr id="54" name="矩形 53">
                  <a:extLst>
                    <a:ext uri="{FF2B5EF4-FFF2-40B4-BE49-F238E27FC236}">
                      <a16:creationId xmlns:a16="http://schemas.microsoft.com/office/drawing/2014/main" id="{38D07E26-D69C-4ADD-809B-92997F2B3ADC}"/>
                    </a:ext>
                  </a:extLst>
                </p:cNvPr>
                <p:cNvSpPr/>
                <p:nvPr/>
              </p:nvSpPr>
              <p:spPr>
                <a:xfrm>
                  <a:off x="2728534" y="3489236"/>
                  <a:ext cx="1126612" cy="307773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标准词</a:t>
                  </a:r>
                </a:p>
              </p:txBody>
            </p:sp>
          </p:grpSp>
        </p:grp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1D009F05-D543-4318-988B-C8F8BB46223A}"/>
              </a:ext>
            </a:extLst>
          </p:cNvPr>
          <p:cNvGrpSpPr/>
          <p:nvPr/>
        </p:nvGrpSpPr>
        <p:grpSpPr>
          <a:xfrm>
            <a:off x="3388937" y="3855554"/>
            <a:ext cx="2164671" cy="2582216"/>
            <a:chOff x="942166" y="1195882"/>
            <a:chExt cx="3014008" cy="2601127"/>
          </a:xfrm>
        </p:grpSpPr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7595A171-77C1-46D9-BB69-CE4F0B6FC739}"/>
                </a:ext>
              </a:extLst>
            </p:cNvPr>
            <p:cNvCxnSpPr/>
            <p:nvPr/>
          </p:nvCxnSpPr>
          <p:spPr>
            <a:xfrm flipV="1">
              <a:off x="3291840" y="2896991"/>
              <a:ext cx="0" cy="674897"/>
            </a:xfrm>
            <a:prstGeom prst="straightConnector1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57" name="组合 56">
              <a:extLst>
                <a:ext uri="{FF2B5EF4-FFF2-40B4-BE49-F238E27FC236}">
                  <a16:creationId xmlns:a16="http://schemas.microsoft.com/office/drawing/2014/main" id="{26464D37-36F7-47E2-B111-4AFC85B6FA96}"/>
                </a:ext>
              </a:extLst>
            </p:cNvPr>
            <p:cNvGrpSpPr/>
            <p:nvPr/>
          </p:nvGrpSpPr>
          <p:grpSpPr>
            <a:xfrm>
              <a:off x="942166" y="1195882"/>
              <a:ext cx="3014008" cy="2601127"/>
              <a:chOff x="942166" y="1214785"/>
              <a:chExt cx="3014008" cy="2601127"/>
            </a:xfrm>
          </p:grpSpPr>
          <p:cxnSp>
            <p:nvCxnSpPr>
              <p:cNvPr id="58" name="直接箭头连接符 57">
                <a:extLst>
                  <a:ext uri="{FF2B5EF4-FFF2-40B4-BE49-F238E27FC236}">
                    <a16:creationId xmlns:a16="http://schemas.microsoft.com/office/drawing/2014/main" id="{1194F739-16FB-41EA-B3FD-FFBF737FB2BE}"/>
                  </a:ext>
                </a:extLst>
              </p:cNvPr>
              <p:cNvCxnSpPr/>
              <p:nvPr/>
            </p:nvCxnSpPr>
            <p:spPr>
              <a:xfrm flipV="1">
                <a:off x="1595120" y="2920505"/>
                <a:ext cx="0" cy="552756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grpSp>
            <p:nvGrpSpPr>
              <p:cNvPr id="59" name="组合 58">
                <a:extLst>
                  <a:ext uri="{FF2B5EF4-FFF2-40B4-BE49-F238E27FC236}">
                    <a16:creationId xmlns:a16="http://schemas.microsoft.com/office/drawing/2014/main" id="{D1866C5E-1FB2-4B61-A048-7ED586B6B87F}"/>
                  </a:ext>
                </a:extLst>
              </p:cNvPr>
              <p:cNvGrpSpPr/>
              <p:nvPr/>
            </p:nvGrpSpPr>
            <p:grpSpPr>
              <a:xfrm>
                <a:off x="942166" y="1214785"/>
                <a:ext cx="3014008" cy="2601127"/>
                <a:chOff x="942166" y="1214785"/>
                <a:chExt cx="3014008" cy="2601127"/>
              </a:xfrm>
            </p:grpSpPr>
            <p:sp>
              <p:nvSpPr>
                <p:cNvPr id="61" name="圆角矩形 122">
                  <a:extLst>
                    <a:ext uri="{FF2B5EF4-FFF2-40B4-BE49-F238E27FC236}">
                      <a16:creationId xmlns:a16="http://schemas.microsoft.com/office/drawing/2014/main" id="{BC9FE32B-0AFA-465E-B42D-5C3C72F4D4EB}"/>
                    </a:ext>
                  </a:extLst>
                </p:cNvPr>
                <p:cNvSpPr/>
                <p:nvPr/>
              </p:nvSpPr>
              <p:spPr>
                <a:xfrm>
                  <a:off x="942166" y="1875441"/>
                  <a:ext cx="3014008" cy="1234253"/>
                </a:xfrm>
                <a:prstGeom prst="round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en-US" sz="1400" b="0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</p:txBody>
            </p:sp>
            <p:cxnSp>
              <p:nvCxnSpPr>
                <p:cNvPr id="62" name="直接箭头连接符 61">
                  <a:extLst>
                    <a:ext uri="{FF2B5EF4-FFF2-40B4-BE49-F238E27FC236}">
                      <a16:creationId xmlns:a16="http://schemas.microsoft.com/office/drawing/2014/main" id="{1C074204-86D7-4B75-8F1A-76D45CBDCCCB}"/>
                    </a:ext>
                  </a:extLst>
                </p:cNvPr>
                <p:cNvCxnSpPr/>
                <p:nvPr/>
              </p:nvCxnSpPr>
              <p:spPr>
                <a:xfrm flipV="1">
                  <a:off x="1290320" y="1485512"/>
                  <a:ext cx="0" cy="389930"/>
                </a:xfrm>
                <a:prstGeom prst="straightConnector1">
                  <a:avLst/>
                </a:prstGeom>
                <a:noFill/>
                <a:ln w="25400" cap="flat">
                  <a:solidFill>
                    <a:schemeClr val="accent1"/>
                  </a:solidFill>
                  <a:prstDash val="solid"/>
                  <a:round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sp>
              <p:nvSpPr>
                <p:cNvPr id="63" name="矩形 62">
                  <a:extLst>
                    <a:ext uri="{FF2B5EF4-FFF2-40B4-BE49-F238E27FC236}">
                      <a16:creationId xmlns:a16="http://schemas.microsoft.com/office/drawing/2014/main" id="{FFD6ECB4-D2FA-48C7-8108-BEF5CA4811E8}"/>
                    </a:ext>
                  </a:extLst>
                </p:cNvPr>
                <p:cNvSpPr/>
                <p:nvPr/>
              </p:nvSpPr>
              <p:spPr>
                <a:xfrm>
                  <a:off x="1040250" y="1214785"/>
                  <a:ext cx="945917" cy="310027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zh-CN" sz="1400" b="1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pred5</a:t>
                  </a:r>
                  <a:endParaRPr kumimoji="0" lang="zh-CN" altLang="en-US" sz="1400" b="1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</p:txBody>
            </p:sp>
            <p:sp>
              <p:nvSpPr>
                <p:cNvPr id="64" name="文本框 63">
                  <a:extLst>
                    <a:ext uri="{FF2B5EF4-FFF2-40B4-BE49-F238E27FC236}">
                      <a16:creationId xmlns:a16="http://schemas.microsoft.com/office/drawing/2014/main" id="{7CAFBCFA-8305-4B6E-9C64-15C6DFE0499B}"/>
                    </a:ext>
                  </a:extLst>
                </p:cNvPr>
                <p:cNvSpPr txBox="1"/>
                <p:nvPr/>
              </p:nvSpPr>
              <p:spPr>
                <a:xfrm>
                  <a:off x="1308952" y="1880810"/>
                  <a:ext cx="2421413" cy="142613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t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/>
                    <a:t>e</a:t>
                  </a:r>
                  <a:r>
                    <a:rPr kumimoji="0" lang="en-US" altLang="zh-CN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poch</a:t>
                  </a:r>
                  <a:r>
                    <a:rPr lang="en-US" altLang="zh-CN" dirty="0"/>
                    <a:t>:5</a:t>
                  </a:r>
                  <a:endParaRPr kumimoji="0" lang="en-US" altLang="zh-CN" sz="1400" b="0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/>
                    <a:t>lr:2e-5</a:t>
                  </a:r>
                </a:p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 err="1"/>
                    <a:t>optimzer:adamax</a:t>
                  </a:r>
                  <a:endParaRPr lang="en-US" altLang="zh-CN" dirty="0"/>
                </a:p>
                <a:p>
                  <a:pPr algn="ctr"/>
                  <a:r>
                    <a:rPr lang="en-US" altLang="zh-CN" dirty="0"/>
                    <a:t> data:5000 </a:t>
                  </a:r>
                  <a:endParaRPr kumimoji="0" lang="en-US" altLang="zh-CN" sz="1400" b="0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en-US" sz="1400" b="0" i="0" u="none" strike="noStrike" cap="none" spc="0" normalizeH="0" baseline="0" dirty="0">
                    <a:ln>
                      <a:noFill/>
                    </a:ln>
                    <a:solidFill>
                      <a:srgbClr val="40404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"/>
                  </a:endParaRPr>
                </a:p>
              </p:txBody>
            </p:sp>
            <p:sp>
              <p:nvSpPr>
                <p:cNvPr id="65" name="矩形 64">
                  <a:extLst>
                    <a:ext uri="{FF2B5EF4-FFF2-40B4-BE49-F238E27FC236}">
                      <a16:creationId xmlns:a16="http://schemas.microsoft.com/office/drawing/2014/main" id="{FA050A2D-DF99-4D9D-8473-29CEE3827FEC}"/>
                    </a:ext>
                  </a:extLst>
                </p:cNvPr>
                <p:cNvSpPr/>
                <p:nvPr/>
              </p:nvSpPr>
              <p:spPr>
                <a:xfrm>
                  <a:off x="1040252" y="3508139"/>
                  <a:ext cx="1174628" cy="307773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原始词</a:t>
                  </a:r>
                </a:p>
              </p:txBody>
            </p:sp>
            <p:sp>
              <p:nvSpPr>
                <p:cNvPr id="66" name="矩形 65">
                  <a:extLst>
                    <a:ext uri="{FF2B5EF4-FFF2-40B4-BE49-F238E27FC236}">
                      <a16:creationId xmlns:a16="http://schemas.microsoft.com/office/drawing/2014/main" id="{9F18458D-8402-437A-9928-03D6BB72274A}"/>
                    </a:ext>
                  </a:extLst>
                </p:cNvPr>
                <p:cNvSpPr/>
                <p:nvPr/>
              </p:nvSpPr>
              <p:spPr>
                <a:xfrm>
                  <a:off x="2728534" y="3489236"/>
                  <a:ext cx="1126612" cy="307773"/>
                </a:xfrm>
                <a:prstGeom prst="rect">
                  <a:avLst/>
                </a:prstGeom>
                <a:solidFill>
                  <a:srgbClr val="FFFFFF"/>
                </a:solidFill>
                <a:ln w="25400" cap="flat">
                  <a:solidFill>
                    <a:schemeClr val="accent1"/>
                  </a:solidFill>
                  <a:prstDash val="solid"/>
                  <a:round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ctr">
                  <a:spAutoFit/>
                </a:bodyPr>
                <a:lstStyle/>
                <a:p>
                  <a:pPr marL="0" marR="0" indent="0" algn="ctr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1400" b="0" i="0" u="none" strike="noStrike" cap="none" spc="0" normalizeH="0" baseline="0" dirty="0">
                      <a:ln>
                        <a:noFill/>
                      </a:ln>
                      <a:solidFill>
                        <a:srgbClr val="40404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Helvetica"/>
                    </a:rPr>
                    <a:t>标准词</a:t>
                  </a:r>
                </a:p>
              </p:txBody>
            </p:sp>
          </p:grpSp>
        </p:grpSp>
      </p:grpSp>
      <p:sp>
        <p:nvSpPr>
          <p:cNvPr id="67" name="文本框 66">
            <a:extLst>
              <a:ext uri="{FF2B5EF4-FFF2-40B4-BE49-F238E27FC236}">
                <a16:creationId xmlns:a16="http://schemas.microsoft.com/office/drawing/2014/main" id="{019541A4-2734-4F93-B3DD-03E77D713E7E}"/>
              </a:ext>
            </a:extLst>
          </p:cNvPr>
          <p:cNvSpPr txBox="1"/>
          <p:nvPr/>
        </p:nvSpPr>
        <p:spPr>
          <a:xfrm>
            <a:off x="1520461" y="3641970"/>
            <a:ext cx="1110231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r>
              <a:rPr lang="en-US" altLang="zh-CN" b="1" dirty="0"/>
              <a:t>MODEL1</a:t>
            </a:r>
            <a:endParaRPr lang="zh-CN" altLang="en-US" b="1" dirty="0"/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id="{01549FA2-CAE4-4591-840D-535455D5581A}"/>
              </a:ext>
            </a:extLst>
          </p:cNvPr>
          <p:cNvSpPr/>
          <p:nvPr/>
        </p:nvSpPr>
        <p:spPr>
          <a:xfrm>
            <a:off x="4138743" y="3612081"/>
            <a:ext cx="9316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MODEL2</a:t>
            </a:r>
            <a:endParaRPr lang="zh-CN" altLang="en-US" b="1" dirty="0"/>
          </a:p>
        </p:txBody>
      </p:sp>
      <p:sp>
        <p:nvSpPr>
          <p:cNvPr id="69" name="矩形 68">
            <a:extLst>
              <a:ext uri="{FF2B5EF4-FFF2-40B4-BE49-F238E27FC236}">
                <a16:creationId xmlns:a16="http://schemas.microsoft.com/office/drawing/2014/main" id="{F5CD65CC-74C1-4F53-B2A7-C79474310BA5}"/>
              </a:ext>
            </a:extLst>
          </p:cNvPr>
          <p:cNvSpPr/>
          <p:nvPr/>
        </p:nvSpPr>
        <p:spPr>
          <a:xfrm>
            <a:off x="6911640" y="3612081"/>
            <a:ext cx="9316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MODEL3</a:t>
            </a:r>
            <a:endParaRPr lang="zh-CN" altLang="en-US" b="1" dirty="0"/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id="{576128D5-56CF-4975-B6B3-61A083EAE940}"/>
              </a:ext>
            </a:extLst>
          </p:cNvPr>
          <p:cNvSpPr/>
          <p:nvPr/>
        </p:nvSpPr>
        <p:spPr>
          <a:xfrm>
            <a:off x="1439286" y="6425403"/>
            <a:ext cx="9316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MODEL4</a:t>
            </a:r>
            <a:endParaRPr lang="zh-CN" altLang="en-US" b="1" dirty="0"/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id="{D355E135-1C4A-46A9-9455-B5EF638C2B73}"/>
              </a:ext>
            </a:extLst>
          </p:cNvPr>
          <p:cNvSpPr/>
          <p:nvPr/>
        </p:nvSpPr>
        <p:spPr>
          <a:xfrm>
            <a:off x="4162010" y="6442752"/>
            <a:ext cx="9316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MODEL5</a:t>
            </a:r>
            <a:endParaRPr lang="zh-CN" altLang="en-US" b="1" dirty="0"/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845B2883-D30B-4CD2-B315-F02428FFB96A}"/>
              </a:ext>
            </a:extLst>
          </p:cNvPr>
          <p:cNvSpPr txBox="1"/>
          <p:nvPr/>
        </p:nvSpPr>
        <p:spPr>
          <a:xfrm>
            <a:off x="6392951" y="5185642"/>
            <a:ext cx="3976406" cy="369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zh-CN" dirty="0" err="1"/>
              <a:t>Pred</a:t>
            </a:r>
            <a:r>
              <a:rPr lang="en-US" altLang="zh-CN" dirty="0"/>
              <a:t> = Pred1+Pred2+Pred3+Pred4+Pred5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3C85FBD-1485-4A9E-85E6-583832CF9B4F}"/>
              </a:ext>
            </a:extLst>
          </p:cNvPr>
          <p:cNvSpPr txBox="1"/>
          <p:nvPr/>
        </p:nvSpPr>
        <p:spPr>
          <a:xfrm>
            <a:off x="6437379" y="5844955"/>
            <a:ext cx="39751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zh-CN" altLang="en-US" dirty="0">
                <a:latin typeface="Cambria Math" panose="02040503050406030204" pitchFamily="18" charset="0"/>
              </a:rPr>
              <a:t>多个模型集成</a:t>
            </a:r>
            <a:r>
              <a:rPr lang="en-US" altLang="zh-CN" b="1" dirty="0">
                <a:latin typeface="Cambria Math" panose="02040503050406030204" pitchFamily="18" charset="0"/>
              </a:rPr>
              <a:t>acc=0.932</a:t>
            </a:r>
          </a:p>
        </p:txBody>
      </p:sp>
    </p:spTree>
    <p:extLst>
      <p:ext uri="{BB962C8B-B14F-4D97-AF65-F5344CB8AC3E}">
        <p14:creationId xmlns:p14="http://schemas.microsoft.com/office/powerpoint/2010/main" val="48888106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0C6B2B0-E3EF-4915-BBD3-BF1667EBA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排序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7DD6167-049C-426C-B3D9-1772F745D9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Logistics</a:t>
            </a:r>
            <a:r>
              <a:rPr lang="zh-CN" altLang="en-US" dirty="0"/>
              <a:t>回归</a:t>
            </a:r>
            <a:endParaRPr lang="en-US" altLang="zh-CN" dirty="0"/>
          </a:p>
          <a:p>
            <a:r>
              <a:rPr lang="zh-CN" altLang="en-US" dirty="0"/>
              <a:t>特征：蕴含分数、部位相似度、术式相似度</a:t>
            </a:r>
            <a:endParaRPr lang="en-US" altLang="zh-CN" dirty="0"/>
          </a:p>
          <a:p>
            <a:pPr lvl="1"/>
            <a:r>
              <a:rPr lang="zh-CN" altLang="en-US" dirty="0"/>
              <a:t>对输入</a:t>
            </a:r>
            <a:r>
              <a:rPr lang="en-US" altLang="zh-CN" dirty="0"/>
              <a:t>query</a:t>
            </a:r>
            <a:r>
              <a:rPr lang="zh-CN" altLang="en-US" dirty="0"/>
              <a:t>和标准名称抽取部位和术式</a:t>
            </a:r>
            <a:endParaRPr lang="en-US" altLang="zh-CN" dirty="0"/>
          </a:p>
          <a:p>
            <a:pPr lvl="1"/>
            <a:r>
              <a:rPr lang="zh-CN" altLang="en-US" dirty="0"/>
              <a:t>利用</a:t>
            </a:r>
            <a:r>
              <a:rPr lang="en-US" altLang="zh-CN" dirty="0"/>
              <a:t>BERT</a:t>
            </a:r>
            <a:r>
              <a:rPr lang="zh-CN" altLang="en-US" dirty="0"/>
              <a:t>的向量进行相似度计算</a:t>
            </a:r>
            <a:endParaRPr lang="en-US" altLang="zh-CN" dirty="0"/>
          </a:p>
          <a:p>
            <a:r>
              <a:rPr lang="zh-CN" altLang="en-US" dirty="0"/>
              <a:t>开发集 </a:t>
            </a:r>
            <a:r>
              <a:rPr lang="en-US" altLang="zh-CN" dirty="0"/>
              <a:t>acc</a:t>
            </a:r>
            <a:r>
              <a:rPr lang="en-US" altLang="zh-CN"/>
              <a:t>=0.941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260118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433161-740D-45B6-9E55-068DFC1F3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基于</a:t>
            </a:r>
            <a:r>
              <a:rPr lang="en-US" altLang="zh-CN" dirty="0"/>
              <a:t>BERT</a:t>
            </a:r>
            <a:r>
              <a:rPr lang="zh-CN" altLang="en-US" dirty="0"/>
              <a:t>的数量预测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8A9C624-BAA6-493C-BD04-1C5C96F98D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/>
              <a:t>任务</a:t>
            </a:r>
            <a:endParaRPr lang="en-US" altLang="zh-CN" dirty="0"/>
          </a:p>
          <a:p>
            <a:pPr lvl="1"/>
            <a:r>
              <a:rPr lang="en-US" altLang="zh-CN" dirty="0"/>
              <a:t>BERT</a:t>
            </a:r>
            <a:r>
              <a:rPr lang="zh-CN" altLang="en-US" dirty="0"/>
              <a:t> </a:t>
            </a:r>
            <a:r>
              <a:rPr lang="en-US" altLang="zh-CN" dirty="0"/>
              <a:t>fine tuning </a:t>
            </a:r>
            <a:r>
              <a:rPr lang="zh-CN" altLang="en-US" dirty="0"/>
              <a:t>多分类任务</a:t>
            </a:r>
            <a:endParaRPr lang="en-US" altLang="zh-CN" dirty="0"/>
          </a:p>
          <a:p>
            <a:pPr lvl="1"/>
            <a:r>
              <a:rPr lang="zh-CN" altLang="en-US" dirty="0"/>
              <a:t>标签为</a:t>
            </a:r>
            <a:r>
              <a:rPr lang="en-US" altLang="zh-CN" dirty="0"/>
              <a:t>1</a:t>
            </a:r>
            <a:r>
              <a:rPr lang="zh-CN" altLang="en-US" dirty="0"/>
              <a:t>、</a:t>
            </a:r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3</a:t>
            </a:r>
            <a:r>
              <a:rPr lang="zh-CN" altLang="en-US" dirty="0"/>
              <a:t>、</a:t>
            </a:r>
            <a:r>
              <a:rPr lang="en-US" altLang="zh-CN" dirty="0"/>
              <a:t>4</a:t>
            </a:r>
          </a:p>
          <a:p>
            <a:pPr lvl="1"/>
            <a:r>
              <a:rPr lang="zh-CN" altLang="en-US" dirty="0"/>
              <a:t>对于数量超过</a:t>
            </a:r>
            <a:r>
              <a:rPr lang="en-US" altLang="zh-CN" dirty="0"/>
              <a:t>4</a:t>
            </a:r>
            <a:r>
              <a:rPr lang="zh-CN" altLang="en-US" dirty="0"/>
              <a:t>的按照分隔符个数确定数量</a:t>
            </a:r>
            <a:endParaRPr lang="en-US" altLang="zh-CN" dirty="0"/>
          </a:p>
          <a:p>
            <a:r>
              <a:rPr lang="zh-CN" altLang="en-US" dirty="0"/>
              <a:t>数据集构建</a:t>
            </a:r>
            <a:endParaRPr lang="en-US" altLang="zh-CN" dirty="0"/>
          </a:p>
          <a:p>
            <a:pPr lvl="1"/>
            <a:r>
              <a:rPr lang="en-US" altLang="zh-CN" dirty="0"/>
              <a:t>Step1</a:t>
            </a:r>
            <a:r>
              <a:rPr lang="zh-CN" altLang="en-US" dirty="0"/>
              <a:t>：原始训练数据中</a:t>
            </a:r>
            <a:r>
              <a:rPr lang="en-US" altLang="zh-CN" dirty="0"/>
              <a:t>case</a:t>
            </a:r>
          </a:p>
          <a:p>
            <a:pPr lvl="1"/>
            <a:r>
              <a:rPr lang="en-US" altLang="zh-CN" dirty="0"/>
              <a:t>Step2</a:t>
            </a:r>
            <a:r>
              <a:rPr lang="zh-CN" altLang="en-US" dirty="0"/>
              <a:t>：加入</a:t>
            </a:r>
            <a:r>
              <a:rPr lang="en-US" altLang="zh-CN" dirty="0"/>
              <a:t>icd</a:t>
            </a:r>
            <a:r>
              <a:rPr lang="zh-CN" altLang="en-US" dirty="0"/>
              <a:t>中的带有“伴”的标准名称，数量为</a:t>
            </a:r>
            <a:r>
              <a:rPr lang="en-US" altLang="zh-CN" dirty="0"/>
              <a:t>1</a:t>
            </a:r>
          </a:p>
          <a:p>
            <a:pPr lvl="1"/>
            <a:r>
              <a:rPr lang="en-US" altLang="zh-CN" dirty="0"/>
              <a:t>Step3</a:t>
            </a:r>
            <a:r>
              <a:rPr lang="zh-CN" altLang="en-US" dirty="0"/>
              <a:t>：加入从官方训练集中拆分得到的</a:t>
            </a:r>
            <a:r>
              <a:rPr lang="en-US" altLang="zh-CN" dirty="0"/>
              <a:t>1</a:t>
            </a:r>
            <a:r>
              <a:rPr lang="zh-CN" altLang="en-US" dirty="0"/>
              <a:t>对</a:t>
            </a:r>
            <a:r>
              <a:rPr lang="en-US" altLang="zh-CN" dirty="0"/>
              <a:t>2</a:t>
            </a:r>
            <a:r>
              <a:rPr lang="zh-CN" altLang="en-US" dirty="0"/>
              <a:t>或者</a:t>
            </a:r>
            <a:r>
              <a:rPr lang="en-US" altLang="zh-CN" dirty="0"/>
              <a:t>2</a:t>
            </a:r>
            <a:r>
              <a:rPr lang="zh-CN" altLang="en-US" dirty="0"/>
              <a:t>对</a:t>
            </a:r>
            <a:r>
              <a:rPr lang="en-US" altLang="zh-CN" dirty="0"/>
              <a:t>1</a:t>
            </a:r>
            <a:r>
              <a:rPr lang="zh-CN" altLang="en-US" dirty="0"/>
              <a:t>的</a:t>
            </a:r>
            <a:r>
              <a:rPr lang="en-US" altLang="zh-CN" dirty="0"/>
              <a:t>query</a:t>
            </a:r>
          </a:p>
          <a:p>
            <a:pPr lvl="1"/>
            <a:r>
              <a:rPr lang="en-US" altLang="zh-CN" dirty="0"/>
              <a:t>Step4</a:t>
            </a:r>
            <a:r>
              <a:rPr lang="zh-CN" altLang="en-US" dirty="0"/>
              <a:t>：利用前三步得到的数据拼接数据，使得训练集标签为</a:t>
            </a:r>
            <a:r>
              <a:rPr lang="en-US" altLang="zh-CN" dirty="0"/>
              <a:t>1</a:t>
            </a:r>
            <a:r>
              <a:rPr lang="zh-CN" altLang="en-US" dirty="0"/>
              <a:t>、</a:t>
            </a:r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3</a:t>
            </a:r>
            <a:r>
              <a:rPr lang="zh-CN" altLang="en-US" dirty="0"/>
              <a:t>、</a:t>
            </a:r>
            <a:r>
              <a:rPr lang="en-US" altLang="zh-CN" dirty="0"/>
              <a:t>4</a:t>
            </a:r>
            <a:r>
              <a:rPr lang="zh-CN" altLang="en-US" dirty="0"/>
              <a:t>的</a:t>
            </a:r>
            <a:r>
              <a:rPr lang="en-US" altLang="zh-CN" dirty="0"/>
              <a:t>case</a:t>
            </a:r>
            <a:r>
              <a:rPr lang="zh-CN" altLang="en-US" dirty="0"/>
              <a:t>数量相当</a:t>
            </a:r>
            <a:endParaRPr lang="en-US" altLang="zh-CN" dirty="0"/>
          </a:p>
          <a:p>
            <a:r>
              <a:rPr lang="zh-CN" altLang="en-US" dirty="0"/>
              <a:t>训练</a:t>
            </a:r>
            <a:endParaRPr lang="en-US" altLang="zh-CN" dirty="0"/>
          </a:p>
          <a:p>
            <a:pPr lvl="1"/>
            <a:r>
              <a:rPr lang="zh-CN" altLang="en-US" dirty="0"/>
              <a:t>训练数据：</a:t>
            </a:r>
            <a:r>
              <a:rPr lang="en-US" altLang="zh-CN" dirty="0"/>
              <a:t>2.8w</a:t>
            </a:r>
          </a:p>
          <a:p>
            <a:pPr lvl="1"/>
            <a:r>
              <a:rPr lang="en-US" altLang="zh-CN" dirty="0" err="1"/>
              <a:t>gpu</a:t>
            </a:r>
            <a:r>
              <a:rPr lang="en-US" altLang="zh-CN" dirty="0"/>
              <a:t>=1</a:t>
            </a:r>
            <a:r>
              <a:rPr lang="zh-CN" altLang="en-US" dirty="0"/>
              <a:t>，</a:t>
            </a:r>
            <a:r>
              <a:rPr lang="en-US" altLang="zh-CN" dirty="0"/>
              <a:t>epoch=3</a:t>
            </a:r>
            <a:r>
              <a:rPr lang="zh-CN" altLang="en-US" dirty="0"/>
              <a:t>，</a:t>
            </a:r>
            <a:r>
              <a:rPr lang="en-US" altLang="zh-CN" dirty="0"/>
              <a:t>learning rate=0.00005</a:t>
            </a:r>
            <a:r>
              <a:rPr lang="zh-CN" altLang="en-US" dirty="0"/>
              <a:t>，</a:t>
            </a:r>
            <a:r>
              <a:rPr lang="en-US" altLang="zh-CN" dirty="0"/>
              <a:t>batch size=32</a:t>
            </a:r>
            <a:r>
              <a:rPr lang="zh-CN" altLang="en-US" dirty="0"/>
              <a:t>，</a:t>
            </a:r>
            <a:r>
              <a:rPr lang="en-US" altLang="zh-CN" dirty="0"/>
              <a:t>max seq length=128</a:t>
            </a:r>
          </a:p>
          <a:p>
            <a:r>
              <a:rPr lang="zh-CN" altLang="en-US" dirty="0"/>
              <a:t>结果</a:t>
            </a:r>
            <a:endParaRPr lang="en-US" altLang="zh-CN" dirty="0"/>
          </a:p>
          <a:p>
            <a:pPr lvl="1"/>
            <a:r>
              <a:rPr lang="zh-CN" altLang="en-US" dirty="0"/>
              <a:t>开发集上数量预测</a:t>
            </a:r>
            <a:r>
              <a:rPr lang="en-US" altLang="zh-CN" b="1" dirty="0"/>
              <a:t>acc=0.988</a:t>
            </a:r>
            <a:r>
              <a:rPr lang="zh-CN" altLang="en-US" dirty="0"/>
              <a:t>；直接用简单规则</a:t>
            </a:r>
            <a:r>
              <a:rPr lang="en-US" altLang="zh-CN" dirty="0"/>
              <a:t>acc=0.945</a:t>
            </a:r>
            <a:r>
              <a:rPr lang="zh-CN" altLang="en-US" dirty="0"/>
              <a:t>；全部预测为</a:t>
            </a:r>
            <a:r>
              <a:rPr lang="en-US" altLang="zh-CN" dirty="0"/>
              <a:t>1</a:t>
            </a:r>
            <a:r>
              <a:rPr lang="zh-CN" altLang="en-US" dirty="0"/>
              <a:t>，</a:t>
            </a:r>
            <a:r>
              <a:rPr lang="en-US" altLang="zh-CN" dirty="0"/>
              <a:t>acc=0.95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270781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云知声精简">
  <a:themeElements>
    <a:clrScheme name="Office 主题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主题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云知声精简" id="{44908275-05B2-4032-ABD0-02E123DB2867}" vid="{8FDC7043-13D4-499B-A9BC-0378D29CBC6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云知声精简</Template>
  <TotalTime>7361</TotalTime>
  <Words>840</Words>
  <Application>Microsoft Office PowerPoint</Application>
  <PresentationFormat>宽屏</PresentationFormat>
  <Paragraphs>159</Paragraphs>
  <Slides>12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等线</vt:lpstr>
      <vt:lpstr>等线 Light</vt:lpstr>
      <vt:lpstr>微软雅黑</vt:lpstr>
      <vt:lpstr>微软雅黑</vt:lpstr>
      <vt:lpstr>Arial</vt:lpstr>
      <vt:lpstr>Calibri</vt:lpstr>
      <vt:lpstr>Calibri Light</vt:lpstr>
      <vt:lpstr>Cambria Math</vt:lpstr>
      <vt:lpstr>Helvetica</vt:lpstr>
      <vt:lpstr>Wingdings</vt:lpstr>
      <vt:lpstr>云知声精简</vt:lpstr>
      <vt:lpstr>基于BERT蕴含分数排序的术语标准化系统</vt:lpstr>
      <vt:lpstr>任务描述</vt:lpstr>
      <vt:lpstr>问题抽象与难点分析</vt:lpstr>
      <vt:lpstr>整体方案</vt:lpstr>
      <vt:lpstr>数据预处理</vt:lpstr>
      <vt:lpstr>蕴含推理</vt:lpstr>
      <vt:lpstr>模型集成及结果</vt:lpstr>
      <vt:lpstr>排序</vt:lpstr>
      <vt:lpstr>基于BERT的数量预测</vt:lpstr>
      <vt:lpstr>最终结果</vt:lpstr>
      <vt:lpstr>结论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基于BERT蕴含分数排序的术语标准化系统</dc:title>
  <dc:creator>Weifeng Chong</dc:creator>
  <cp:lastModifiedBy>Weifeng Chong</cp:lastModifiedBy>
  <cp:revision>141</cp:revision>
  <dcterms:created xsi:type="dcterms:W3CDTF">2019-11-14T11:08:34Z</dcterms:created>
  <dcterms:modified xsi:type="dcterms:W3CDTF">2019-11-27T01:11:24Z</dcterms:modified>
</cp:coreProperties>
</file>